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431" r:id="rId2"/>
    <p:sldId id="332" r:id="rId3"/>
    <p:sldId id="325" r:id="rId4"/>
    <p:sldId id="326" r:id="rId5"/>
    <p:sldId id="434" r:id="rId6"/>
    <p:sldId id="303" r:id="rId7"/>
    <p:sldId id="438" r:id="rId8"/>
    <p:sldId id="439" r:id="rId9"/>
    <p:sldId id="277" r:id="rId10"/>
    <p:sldId id="440" r:id="rId11"/>
    <p:sldId id="468" r:id="rId12"/>
    <p:sldId id="271" r:id="rId13"/>
    <p:sldId id="436" r:id="rId14"/>
    <p:sldId id="441" r:id="rId15"/>
    <p:sldId id="437" r:id="rId16"/>
    <p:sldId id="472" r:id="rId17"/>
    <p:sldId id="442" r:id="rId18"/>
    <p:sldId id="273" r:id="rId19"/>
    <p:sldId id="471" r:id="rId20"/>
    <p:sldId id="483" r:id="rId21"/>
    <p:sldId id="470" r:id="rId22"/>
    <p:sldId id="331" r:id="rId23"/>
    <p:sldId id="266" r:id="rId24"/>
    <p:sldId id="446" r:id="rId25"/>
    <p:sldId id="443" r:id="rId26"/>
    <p:sldId id="469" r:id="rId27"/>
    <p:sldId id="444" r:id="rId28"/>
    <p:sldId id="447" r:id="rId29"/>
    <p:sldId id="445" r:id="rId30"/>
    <p:sldId id="448" r:id="rId31"/>
    <p:sldId id="449" r:id="rId32"/>
    <p:sldId id="453" r:id="rId33"/>
    <p:sldId id="466" r:id="rId34"/>
    <p:sldId id="450" r:id="rId35"/>
    <p:sldId id="426" r:id="rId36"/>
    <p:sldId id="454" r:id="rId37"/>
    <p:sldId id="473" r:id="rId38"/>
    <p:sldId id="451" r:id="rId39"/>
    <p:sldId id="465" r:id="rId40"/>
    <p:sldId id="474" r:id="rId41"/>
    <p:sldId id="456" r:id="rId42"/>
    <p:sldId id="459" r:id="rId43"/>
    <p:sldId id="475" r:id="rId44"/>
    <p:sldId id="458" r:id="rId45"/>
    <p:sldId id="460" r:id="rId46"/>
    <p:sldId id="478" r:id="rId47"/>
    <p:sldId id="457" r:id="rId48"/>
    <p:sldId id="461" r:id="rId49"/>
    <p:sldId id="477" r:id="rId50"/>
    <p:sldId id="462" r:id="rId51"/>
    <p:sldId id="463" r:id="rId52"/>
    <p:sldId id="476" r:id="rId53"/>
    <p:sldId id="429" r:id="rId54"/>
    <p:sldId id="467" r:id="rId55"/>
    <p:sldId id="428" r:id="rId56"/>
    <p:sldId id="484" r:id="rId57"/>
    <p:sldId id="487" r:id="rId58"/>
    <p:sldId id="492" r:id="rId59"/>
    <p:sldId id="383" r:id="rId60"/>
    <p:sldId id="489" r:id="rId61"/>
    <p:sldId id="494" r:id="rId62"/>
    <p:sldId id="496" r:id="rId63"/>
    <p:sldId id="497" r:id="rId64"/>
    <p:sldId id="495" r:id="rId65"/>
    <p:sldId id="488" r:id="rId66"/>
    <p:sldId id="490" r:id="rId6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0B2"/>
    <a:srgbClr val="0000FF"/>
    <a:srgbClr val="184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6" autoAdjust="0"/>
  </p:normalViewPr>
  <p:slideViewPr>
    <p:cSldViewPr snapToGrid="0">
      <p:cViewPr varScale="1">
        <p:scale>
          <a:sx n="108" d="100"/>
          <a:sy n="108" d="100"/>
        </p:scale>
        <p:origin x="16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BA64D-407D-48B4-92CA-6589DEA10EEB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15AC4-E9DF-4E9E-BA84-9A6B5EEB63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78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15AC4-E9DF-4E9E-BA84-9A6B5EEB63CF}" type="slidenum">
              <a:rPr lang="nl-NL" smtClean="0"/>
              <a:t>60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43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15AC4-E9DF-4E9E-BA84-9A6B5EEB63CF}" type="slidenum">
              <a:rPr lang="nl-NL" smtClean="0"/>
              <a:t>61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252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15AC4-E9DF-4E9E-BA84-9A6B5EEB63CF}" type="slidenum">
              <a:rPr lang="nl-NL" smtClean="0"/>
              <a:t>62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271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15AC4-E9DF-4E9E-BA84-9A6B5EEB63CF}" type="slidenum">
              <a:rPr lang="nl-NL" smtClean="0"/>
              <a:t>63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37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19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60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07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98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4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924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0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54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66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54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9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63BCA-3DD0-4933-B6AA-C7FD5835D899}" type="datetimeFigureOut">
              <a:rPr lang="nl-NL" smtClean="0"/>
              <a:t>12-2-2023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877FC-F73A-4032-917D-1E58ADA31D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845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sims/html/build-an-atom/latest/build-an-atom_nl.html" TargetMode="Externa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2369057-C11B-4B09-92D7-2360B336F5AE}"/>
              </a:ext>
            </a:extLst>
          </p:cNvPr>
          <p:cNvSpPr txBox="1"/>
          <p:nvPr/>
        </p:nvSpPr>
        <p:spPr>
          <a:xfrm>
            <a:off x="153931" y="239282"/>
            <a:ext cx="8545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				ionen</a:t>
            </a:r>
          </a:p>
        </p:txBody>
      </p:sp>
    </p:spTree>
    <p:extLst>
      <p:ext uri="{BB962C8B-B14F-4D97-AF65-F5344CB8AC3E}">
        <p14:creationId xmlns:p14="http://schemas.microsoft.com/office/powerpoint/2010/main" val="113799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109400" y="0"/>
            <a:ext cx="51719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Be         </a:t>
            </a:r>
            <a:r>
              <a:rPr lang="nl-NL" sz="2400" dirty="0">
                <a:solidFill>
                  <a:srgbClr val="FF0000"/>
                </a:solidFill>
              </a:rPr>
              <a:t>beryllium-ion</a:t>
            </a:r>
            <a:r>
              <a:rPr lang="nl-NL" sz="6000" dirty="0"/>
              <a:t> </a:t>
            </a:r>
          </a:p>
          <a:p>
            <a:r>
              <a:rPr lang="nl-NL" sz="2000" dirty="0"/>
              <a:t>atoomnummer 4</a:t>
            </a:r>
          </a:p>
          <a:p>
            <a:endParaRPr lang="nl-NL" sz="2000" dirty="0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CFEE801-4F67-47A2-9B8F-D02F84118B92}"/>
              </a:ext>
            </a:extLst>
          </p:cNvPr>
          <p:cNvSpPr txBox="1"/>
          <p:nvPr/>
        </p:nvSpPr>
        <p:spPr>
          <a:xfrm>
            <a:off x="896815" y="0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5732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109400" y="0"/>
            <a:ext cx="51719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Be         </a:t>
            </a:r>
            <a:r>
              <a:rPr lang="nl-NL" sz="2400" dirty="0"/>
              <a:t>beryllium-ion</a:t>
            </a:r>
            <a:r>
              <a:rPr lang="nl-NL" sz="6000" dirty="0"/>
              <a:t> </a:t>
            </a:r>
          </a:p>
          <a:p>
            <a:r>
              <a:rPr lang="nl-NL" sz="2000" dirty="0"/>
              <a:t>atoomnummer 4</a:t>
            </a:r>
          </a:p>
          <a:p>
            <a:endParaRPr lang="nl-NL" sz="2000" dirty="0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CFEE801-4F67-47A2-9B8F-D02F84118B92}"/>
              </a:ext>
            </a:extLst>
          </p:cNvPr>
          <p:cNvSpPr txBox="1"/>
          <p:nvPr/>
        </p:nvSpPr>
        <p:spPr>
          <a:xfrm>
            <a:off x="896815" y="0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2+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A2A6E0D-D574-4BCB-AA13-1F06968E41B2}"/>
              </a:ext>
            </a:extLst>
          </p:cNvPr>
          <p:cNvSpPr txBox="1"/>
          <p:nvPr/>
        </p:nvSpPr>
        <p:spPr>
          <a:xfrm>
            <a:off x="888592" y="5893250"/>
            <a:ext cx="6792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Zelfde elektronenconfiguratie als het edelgas helium.</a:t>
            </a:r>
          </a:p>
        </p:txBody>
      </p:sp>
    </p:spTree>
    <p:extLst>
      <p:ext uri="{BB962C8B-B14F-4D97-AF65-F5344CB8AC3E}">
        <p14:creationId xmlns:p14="http://schemas.microsoft.com/office/powerpoint/2010/main" val="90325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kstvak 32"/>
          <p:cNvSpPr txBox="1"/>
          <p:nvPr/>
        </p:nvSpPr>
        <p:spPr>
          <a:xfrm>
            <a:off x="109400" y="0"/>
            <a:ext cx="2550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F</a:t>
            </a:r>
          </a:p>
          <a:p>
            <a:r>
              <a:rPr lang="nl-NL" sz="2000" dirty="0"/>
              <a:t>atoomnummer 9</a:t>
            </a:r>
          </a:p>
          <a:p>
            <a:endParaRPr lang="nl-NL" sz="2000" dirty="0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244F55EF-97C0-4CCD-B49D-B3A911084842}"/>
              </a:ext>
            </a:extLst>
          </p:cNvPr>
          <p:cNvSpPr>
            <a:spLocks noChangeAspect="1"/>
          </p:cNvSpPr>
          <p:nvPr/>
        </p:nvSpPr>
        <p:spPr>
          <a:xfrm flipH="1">
            <a:off x="4121555" y="135283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87DA975-5BED-41D2-A778-9C9287DC4936}"/>
              </a:ext>
            </a:extLst>
          </p:cNvPr>
          <p:cNvSpPr txBox="1"/>
          <p:nvPr/>
        </p:nvSpPr>
        <p:spPr>
          <a:xfrm>
            <a:off x="527538" y="-1406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0410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kstvak 32"/>
          <p:cNvSpPr txBox="1"/>
          <p:nvPr/>
        </p:nvSpPr>
        <p:spPr>
          <a:xfrm>
            <a:off x="109400" y="0"/>
            <a:ext cx="41753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F          </a:t>
            </a:r>
            <a:r>
              <a:rPr lang="nl-NL" sz="2400" dirty="0">
                <a:solidFill>
                  <a:srgbClr val="FF0000"/>
                </a:solidFill>
              </a:rPr>
              <a:t>fluoride-ion</a:t>
            </a:r>
          </a:p>
          <a:p>
            <a:r>
              <a:rPr lang="nl-NL" sz="2000" dirty="0"/>
              <a:t>atoomnummer 9</a:t>
            </a:r>
          </a:p>
          <a:p>
            <a:endParaRPr lang="nl-NL" sz="2000" dirty="0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244F55EF-97C0-4CCD-B49D-B3A911084842}"/>
              </a:ext>
            </a:extLst>
          </p:cNvPr>
          <p:cNvSpPr>
            <a:spLocks noChangeAspect="1"/>
          </p:cNvSpPr>
          <p:nvPr/>
        </p:nvSpPr>
        <p:spPr>
          <a:xfrm flipH="1">
            <a:off x="4121555" y="135283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87DA975-5BED-41D2-A778-9C9287DC4936}"/>
              </a:ext>
            </a:extLst>
          </p:cNvPr>
          <p:cNvSpPr txBox="1"/>
          <p:nvPr/>
        </p:nvSpPr>
        <p:spPr>
          <a:xfrm>
            <a:off x="527538" y="-1406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311573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kstvak 32"/>
          <p:cNvSpPr txBox="1"/>
          <p:nvPr/>
        </p:nvSpPr>
        <p:spPr>
          <a:xfrm>
            <a:off x="109400" y="0"/>
            <a:ext cx="41753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F          </a:t>
            </a:r>
            <a:r>
              <a:rPr lang="nl-NL" sz="2400" dirty="0"/>
              <a:t>fluoride-ion</a:t>
            </a:r>
          </a:p>
          <a:p>
            <a:r>
              <a:rPr lang="nl-NL" sz="2000" dirty="0"/>
              <a:t>atoomnummer 9</a:t>
            </a:r>
          </a:p>
          <a:p>
            <a:endParaRPr lang="nl-NL" sz="2000" dirty="0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244F55EF-97C0-4CCD-B49D-B3A911084842}"/>
              </a:ext>
            </a:extLst>
          </p:cNvPr>
          <p:cNvSpPr>
            <a:spLocks noChangeAspect="1"/>
          </p:cNvSpPr>
          <p:nvPr/>
        </p:nvSpPr>
        <p:spPr>
          <a:xfrm flipH="1">
            <a:off x="4121555" y="135283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87DA975-5BED-41D2-A778-9C9287DC4936}"/>
              </a:ext>
            </a:extLst>
          </p:cNvPr>
          <p:cNvSpPr txBox="1"/>
          <p:nvPr/>
        </p:nvSpPr>
        <p:spPr>
          <a:xfrm>
            <a:off x="527538" y="-1406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_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B1BD65C0-989B-4099-B421-9C749B893204}"/>
              </a:ext>
            </a:extLst>
          </p:cNvPr>
          <p:cNvSpPr txBox="1"/>
          <p:nvPr/>
        </p:nvSpPr>
        <p:spPr>
          <a:xfrm>
            <a:off x="878972" y="6148018"/>
            <a:ext cx="656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Zelfde elektronenconfiguratie als het edelgas neon.</a:t>
            </a:r>
          </a:p>
        </p:txBody>
      </p:sp>
    </p:spTree>
    <p:extLst>
      <p:ext uri="{BB962C8B-B14F-4D97-AF65-F5344CB8AC3E}">
        <p14:creationId xmlns:p14="http://schemas.microsoft.com/office/powerpoint/2010/main" val="9012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/>
          <p:cNvSpPr txBox="1"/>
          <p:nvPr/>
        </p:nvSpPr>
        <p:spPr>
          <a:xfrm>
            <a:off x="109400" y="0"/>
            <a:ext cx="2550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O</a:t>
            </a:r>
          </a:p>
          <a:p>
            <a:r>
              <a:rPr lang="nl-NL" sz="2000" dirty="0"/>
              <a:t>atoomnummer 8</a:t>
            </a:r>
          </a:p>
          <a:p>
            <a:endParaRPr lang="nl-NL" sz="2000" dirty="0"/>
          </a:p>
        </p:txBody>
      </p:sp>
      <p:sp>
        <p:nvSpPr>
          <p:cNvPr id="33" name="Ovaal 3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DA15842C-FBBC-4AAD-9744-A5CD0E0A922A}"/>
              </a:ext>
            </a:extLst>
          </p:cNvPr>
          <p:cNvSpPr>
            <a:spLocks noChangeAspect="1"/>
          </p:cNvSpPr>
          <p:nvPr/>
        </p:nvSpPr>
        <p:spPr>
          <a:xfrm flipH="1">
            <a:off x="4460147" y="112181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DE6EDC95-8F09-4DE0-AF2B-DC0BEA9CA627}"/>
              </a:ext>
            </a:extLst>
          </p:cNvPr>
          <p:cNvSpPr>
            <a:spLocks noChangeAspect="1"/>
          </p:cNvSpPr>
          <p:nvPr/>
        </p:nvSpPr>
        <p:spPr>
          <a:xfrm flipH="1">
            <a:off x="6214350" y="587748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D5CFBC8D-D815-49D3-A308-9993B343E04E}"/>
              </a:ext>
            </a:extLst>
          </p:cNvPr>
          <p:cNvSpPr txBox="1"/>
          <p:nvPr/>
        </p:nvSpPr>
        <p:spPr>
          <a:xfrm>
            <a:off x="633045" y="0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44092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/>
          <p:cNvSpPr txBox="1"/>
          <p:nvPr/>
        </p:nvSpPr>
        <p:spPr>
          <a:xfrm>
            <a:off x="109400" y="0"/>
            <a:ext cx="2550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O</a:t>
            </a:r>
          </a:p>
          <a:p>
            <a:r>
              <a:rPr lang="nl-NL" sz="2000" dirty="0"/>
              <a:t>atoomnummer 8</a:t>
            </a:r>
          </a:p>
          <a:p>
            <a:endParaRPr lang="nl-NL" sz="2000" dirty="0"/>
          </a:p>
        </p:txBody>
      </p:sp>
      <p:sp>
        <p:nvSpPr>
          <p:cNvPr id="33" name="Ovaal 3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DA15842C-FBBC-4AAD-9744-A5CD0E0A922A}"/>
              </a:ext>
            </a:extLst>
          </p:cNvPr>
          <p:cNvSpPr>
            <a:spLocks noChangeAspect="1"/>
          </p:cNvSpPr>
          <p:nvPr/>
        </p:nvSpPr>
        <p:spPr>
          <a:xfrm flipH="1">
            <a:off x="4460147" y="112181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DE6EDC95-8F09-4DE0-AF2B-DC0BEA9CA627}"/>
              </a:ext>
            </a:extLst>
          </p:cNvPr>
          <p:cNvSpPr>
            <a:spLocks noChangeAspect="1"/>
          </p:cNvSpPr>
          <p:nvPr/>
        </p:nvSpPr>
        <p:spPr>
          <a:xfrm flipH="1">
            <a:off x="6214350" y="587748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D5CFBC8D-D815-49D3-A308-9993B343E04E}"/>
              </a:ext>
            </a:extLst>
          </p:cNvPr>
          <p:cNvSpPr txBox="1"/>
          <p:nvPr/>
        </p:nvSpPr>
        <p:spPr>
          <a:xfrm>
            <a:off x="633045" y="0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2-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6296B760-273D-49EA-9886-591CA343244B}"/>
              </a:ext>
            </a:extLst>
          </p:cNvPr>
          <p:cNvSpPr txBox="1"/>
          <p:nvPr/>
        </p:nvSpPr>
        <p:spPr>
          <a:xfrm>
            <a:off x="2060330" y="288660"/>
            <a:ext cx="1799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oxide-ion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D089C26B-15B0-401A-90FB-72C75F5BE650}"/>
              </a:ext>
            </a:extLst>
          </p:cNvPr>
          <p:cNvSpPr txBox="1"/>
          <p:nvPr/>
        </p:nvSpPr>
        <p:spPr>
          <a:xfrm>
            <a:off x="633045" y="-3728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137398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/>
          <p:cNvSpPr txBox="1"/>
          <p:nvPr/>
        </p:nvSpPr>
        <p:spPr>
          <a:xfrm>
            <a:off x="109400" y="0"/>
            <a:ext cx="2550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O</a:t>
            </a:r>
          </a:p>
          <a:p>
            <a:r>
              <a:rPr lang="nl-NL" sz="2000" dirty="0"/>
              <a:t>atoomnummer 8</a:t>
            </a:r>
          </a:p>
          <a:p>
            <a:endParaRPr lang="nl-NL" sz="2000" dirty="0"/>
          </a:p>
        </p:txBody>
      </p:sp>
      <p:sp>
        <p:nvSpPr>
          <p:cNvPr id="33" name="Ovaal 3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DA15842C-FBBC-4AAD-9744-A5CD0E0A922A}"/>
              </a:ext>
            </a:extLst>
          </p:cNvPr>
          <p:cNvSpPr>
            <a:spLocks noChangeAspect="1"/>
          </p:cNvSpPr>
          <p:nvPr/>
        </p:nvSpPr>
        <p:spPr>
          <a:xfrm flipH="1">
            <a:off x="4460147" y="112181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DE6EDC95-8F09-4DE0-AF2B-DC0BEA9CA627}"/>
              </a:ext>
            </a:extLst>
          </p:cNvPr>
          <p:cNvSpPr>
            <a:spLocks noChangeAspect="1"/>
          </p:cNvSpPr>
          <p:nvPr/>
        </p:nvSpPr>
        <p:spPr>
          <a:xfrm flipH="1">
            <a:off x="6214350" y="587748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D5CFBC8D-D815-49D3-A308-9993B343E04E}"/>
              </a:ext>
            </a:extLst>
          </p:cNvPr>
          <p:cNvSpPr txBox="1"/>
          <p:nvPr/>
        </p:nvSpPr>
        <p:spPr>
          <a:xfrm>
            <a:off x="633045" y="0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2-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6296B760-273D-49EA-9886-591CA343244B}"/>
              </a:ext>
            </a:extLst>
          </p:cNvPr>
          <p:cNvSpPr txBox="1"/>
          <p:nvPr/>
        </p:nvSpPr>
        <p:spPr>
          <a:xfrm>
            <a:off x="2060330" y="288660"/>
            <a:ext cx="1799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oxide-ion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D089C26B-15B0-401A-90FB-72C75F5BE650}"/>
              </a:ext>
            </a:extLst>
          </p:cNvPr>
          <p:cNvSpPr txBox="1"/>
          <p:nvPr/>
        </p:nvSpPr>
        <p:spPr>
          <a:xfrm>
            <a:off x="633045" y="-3728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2-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10A7AD36-0C16-4E71-8148-8C74D28AC9F9}"/>
              </a:ext>
            </a:extLst>
          </p:cNvPr>
          <p:cNvSpPr txBox="1"/>
          <p:nvPr/>
        </p:nvSpPr>
        <p:spPr>
          <a:xfrm>
            <a:off x="878972" y="6148018"/>
            <a:ext cx="656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Zelfde elektronenconfiguratie als het edelgas neon.</a:t>
            </a:r>
          </a:p>
        </p:txBody>
      </p:sp>
    </p:spTree>
    <p:extLst>
      <p:ext uri="{BB962C8B-B14F-4D97-AF65-F5344CB8AC3E}">
        <p14:creationId xmlns:p14="http://schemas.microsoft.com/office/powerpoint/2010/main" val="52982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109400" y="0"/>
            <a:ext cx="2550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N</a:t>
            </a:r>
          </a:p>
          <a:p>
            <a:r>
              <a:rPr lang="nl-NL" sz="2000" dirty="0"/>
              <a:t>atoomnummer 7</a:t>
            </a:r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18568472-D0A8-431E-8EEB-8A33A244CFED}"/>
              </a:ext>
            </a:extLst>
          </p:cNvPr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0AAC5558-B20C-4ADF-801A-2AF4E54F1A2E}"/>
              </a:ext>
            </a:extLst>
          </p:cNvPr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A12C2B41-A444-4CB7-BE3E-4AA13E44A821}"/>
              </a:ext>
            </a:extLst>
          </p:cNvPr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5E4CA581-B595-488D-8946-96498ACBB046}"/>
              </a:ext>
            </a:extLst>
          </p:cNvPr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51C5B76F-8603-4DB8-9A88-1FAB53CDF246}"/>
              </a:ext>
            </a:extLst>
          </p:cNvPr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al 42">
            <a:extLst>
              <a:ext uri="{FF2B5EF4-FFF2-40B4-BE49-F238E27FC236}">
                <a16:creationId xmlns:a16="http://schemas.microsoft.com/office/drawing/2014/main" id="{B0DE8FE1-E67E-429B-A59C-B1AD825FA863}"/>
              </a:ext>
            </a:extLst>
          </p:cNvPr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C255025D-EB8E-4992-88A7-3D90DDE97693}"/>
              </a:ext>
            </a:extLst>
          </p:cNvPr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A07B1F0C-9E0A-4009-BF2E-3B021D16FDAB}"/>
              </a:ext>
            </a:extLst>
          </p:cNvPr>
          <p:cNvSpPr>
            <a:spLocks noChangeAspect="1"/>
          </p:cNvSpPr>
          <p:nvPr/>
        </p:nvSpPr>
        <p:spPr>
          <a:xfrm flipH="1">
            <a:off x="4460147" y="112181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Ovaal 45">
            <a:extLst>
              <a:ext uri="{FF2B5EF4-FFF2-40B4-BE49-F238E27FC236}">
                <a16:creationId xmlns:a16="http://schemas.microsoft.com/office/drawing/2014/main" id="{7043E145-3F3B-4BB3-9F16-2935976AB4AA}"/>
              </a:ext>
            </a:extLst>
          </p:cNvPr>
          <p:cNvSpPr>
            <a:spLocks noChangeAspect="1"/>
          </p:cNvSpPr>
          <p:nvPr/>
        </p:nvSpPr>
        <p:spPr>
          <a:xfrm flipH="1">
            <a:off x="6214350" y="587748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D84F448E-F64C-46BD-9B13-C86740CB3139}"/>
              </a:ext>
            </a:extLst>
          </p:cNvPr>
          <p:cNvSpPr txBox="1"/>
          <p:nvPr/>
        </p:nvSpPr>
        <p:spPr>
          <a:xfrm>
            <a:off x="633045" y="-3728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3-</a:t>
            </a:r>
          </a:p>
        </p:txBody>
      </p:sp>
    </p:spTree>
    <p:extLst>
      <p:ext uri="{BB962C8B-B14F-4D97-AF65-F5344CB8AC3E}">
        <p14:creationId xmlns:p14="http://schemas.microsoft.com/office/powerpoint/2010/main" val="41216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  <p:bldP spid="46" grpId="0" animBg="1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109400" y="0"/>
            <a:ext cx="2550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N</a:t>
            </a:r>
          </a:p>
          <a:p>
            <a:r>
              <a:rPr lang="nl-NL" sz="2000" dirty="0"/>
              <a:t>atoomnummer 7</a:t>
            </a:r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18568472-D0A8-431E-8EEB-8A33A244CFED}"/>
              </a:ext>
            </a:extLst>
          </p:cNvPr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0AAC5558-B20C-4ADF-801A-2AF4E54F1A2E}"/>
              </a:ext>
            </a:extLst>
          </p:cNvPr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A12C2B41-A444-4CB7-BE3E-4AA13E44A821}"/>
              </a:ext>
            </a:extLst>
          </p:cNvPr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5E4CA581-B595-488D-8946-96498ACBB046}"/>
              </a:ext>
            </a:extLst>
          </p:cNvPr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51C5B76F-8603-4DB8-9A88-1FAB53CDF246}"/>
              </a:ext>
            </a:extLst>
          </p:cNvPr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al 42">
            <a:extLst>
              <a:ext uri="{FF2B5EF4-FFF2-40B4-BE49-F238E27FC236}">
                <a16:creationId xmlns:a16="http://schemas.microsoft.com/office/drawing/2014/main" id="{B0DE8FE1-E67E-429B-A59C-B1AD825FA863}"/>
              </a:ext>
            </a:extLst>
          </p:cNvPr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C255025D-EB8E-4992-88A7-3D90DDE97693}"/>
              </a:ext>
            </a:extLst>
          </p:cNvPr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A07B1F0C-9E0A-4009-BF2E-3B021D16FDAB}"/>
              </a:ext>
            </a:extLst>
          </p:cNvPr>
          <p:cNvSpPr>
            <a:spLocks noChangeAspect="1"/>
          </p:cNvSpPr>
          <p:nvPr/>
        </p:nvSpPr>
        <p:spPr>
          <a:xfrm flipH="1">
            <a:off x="4460147" y="112181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Ovaal 45">
            <a:extLst>
              <a:ext uri="{FF2B5EF4-FFF2-40B4-BE49-F238E27FC236}">
                <a16:creationId xmlns:a16="http://schemas.microsoft.com/office/drawing/2014/main" id="{7043E145-3F3B-4BB3-9F16-2935976AB4AA}"/>
              </a:ext>
            </a:extLst>
          </p:cNvPr>
          <p:cNvSpPr>
            <a:spLocks noChangeAspect="1"/>
          </p:cNvSpPr>
          <p:nvPr/>
        </p:nvSpPr>
        <p:spPr>
          <a:xfrm flipH="1">
            <a:off x="6214350" y="587748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D84F448E-F64C-46BD-9B13-C86740CB3139}"/>
              </a:ext>
            </a:extLst>
          </p:cNvPr>
          <p:cNvSpPr txBox="1"/>
          <p:nvPr/>
        </p:nvSpPr>
        <p:spPr>
          <a:xfrm>
            <a:off x="633045" y="-3728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3-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9BB6CE86-CD61-44F2-83FD-15062B3C8B28}"/>
              </a:ext>
            </a:extLst>
          </p:cNvPr>
          <p:cNvSpPr txBox="1"/>
          <p:nvPr/>
        </p:nvSpPr>
        <p:spPr>
          <a:xfrm>
            <a:off x="878972" y="6148018"/>
            <a:ext cx="656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Zelfde elektronenconfiguratie als het edelgas neon.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73620858-C705-4089-A880-858BEBFD96C9}"/>
              </a:ext>
            </a:extLst>
          </p:cNvPr>
          <p:cNvSpPr txBox="1"/>
          <p:nvPr/>
        </p:nvSpPr>
        <p:spPr>
          <a:xfrm>
            <a:off x="633045" y="-3729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3-</a:t>
            </a:r>
          </a:p>
        </p:txBody>
      </p:sp>
    </p:spTree>
    <p:extLst>
      <p:ext uri="{BB962C8B-B14F-4D97-AF65-F5344CB8AC3E}">
        <p14:creationId xmlns:p14="http://schemas.microsoft.com/office/powerpoint/2010/main" val="11669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109400" y="0"/>
            <a:ext cx="2550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He  </a:t>
            </a:r>
            <a:r>
              <a:rPr lang="nl-NL" sz="2400" dirty="0">
                <a:solidFill>
                  <a:srgbClr val="FF0000"/>
                </a:solidFill>
              </a:rPr>
              <a:t>edelgas</a:t>
            </a:r>
            <a:endParaRPr lang="nl-NL" sz="2400" dirty="0"/>
          </a:p>
          <a:p>
            <a:r>
              <a:rPr lang="nl-NL" sz="2000" dirty="0"/>
              <a:t>2 elektronen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8398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al 24"/>
          <p:cNvSpPr>
            <a:spLocks noChangeAspect="1"/>
          </p:cNvSpPr>
          <p:nvPr/>
        </p:nvSpPr>
        <p:spPr>
          <a:xfrm>
            <a:off x="5629987" y="351264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/>
          <p:cNvSpPr/>
          <p:nvPr/>
        </p:nvSpPr>
        <p:spPr>
          <a:xfrm>
            <a:off x="2434205" y="241687"/>
            <a:ext cx="6476170" cy="635033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5474718" y="342330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 flipH="1">
            <a:off x="2576867" y="446179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/>
          <p:cNvSpPr txBox="1"/>
          <p:nvPr/>
        </p:nvSpPr>
        <p:spPr>
          <a:xfrm>
            <a:off x="109400" y="0"/>
            <a:ext cx="2550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Na</a:t>
            </a:r>
          </a:p>
          <a:p>
            <a:r>
              <a:rPr lang="nl-NL" sz="2000" dirty="0">
                <a:solidFill>
                  <a:srgbClr val="FF0000"/>
                </a:solidFill>
              </a:rPr>
              <a:t>11</a:t>
            </a:r>
            <a:r>
              <a:rPr lang="nl-NL" sz="2000" dirty="0"/>
              <a:t>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/>
              <a:t>2,8,</a:t>
            </a:r>
            <a:r>
              <a:rPr lang="nl-NL" sz="2000" dirty="0">
                <a:solidFill>
                  <a:srgbClr val="FF0000"/>
                </a:solidFill>
              </a:rPr>
              <a:t>1</a:t>
            </a:r>
            <a:r>
              <a:rPr lang="nl-NL" sz="2000" dirty="0"/>
              <a:t> </a:t>
            </a:r>
          </a:p>
        </p:txBody>
      </p:sp>
      <p:sp>
        <p:nvSpPr>
          <p:cNvPr id="43" name="Ovaal 4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460A316-246A-49D5-B2F6-ECF5FEDFA3F6}"/>
              </a:ext>
            </a:extLst>
          </p:cNvPr>
          <p:cNvSpPr txBox="1"/>
          <p:nvPr/>
        </p:nvSpPr>
        <p:spPr>
          <a:xfrm>
            <a:off x="109400" y="1815351"/>
            <a:ext cx="514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2,8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BEA942A9-0125-45D5-8C23-B6347B2D6A47}"/>
              </a:ext>
            </a:extLst>
          </p:cNvPr>
          <p:cNvSpPr txBox="1"/>
          <p:nvPr/>
        </p:nvSpPr>
        <p:spPr>
          <a:xfrm>
            <a:off x="866435" y="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9E72ACE-91D2-4712-8A39-BE2D9C123004}"/>
              </a:ext>
            </a:extLst>
          </p:cNvPr>
          <p:cNvSpPr/>
          <p:nvPr/>
        </p:nvSpPr>
        <p:spPr>
          <a:xfrm>
            <a:off x="108222" y="914846"/>
            <a:ext cx="1638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10</a:t>
            </a:r>
            <a:r>
              <a:rPr lang="nl-NL" sz="2000" dirty="0"/>
              <a:t> elektronen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CD5817B-AF87-20A5-16BC-D0B4FB7EE1B5}"/>
              </a:ext>
            </a:extLst>
          </p:cNvPr>
          <p:cNvSpPr txBox="1"/>
          <p:nvPr/>
        </p:nvSpPr>
        <p:spPr>
          <a:xfrm>
            <a:off x="1245651" y="969839"/>
            <a:ext cx="81920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						</a:t>
            </a:r>
          </a:p>
          <a:p>
            <a:endParaRPr lang="nl-NL" dirty="0"/>
          </a:p>
          <a:p>
            <a:r>
              <a:rPr lang="nl-NL" dirty="0"/>
              <a:t> 	         </a:t>
            </a:r>
          </a:p>
          <a:p>
            <a:r>
              <a:rPr lang="nl-NL" dirty="0"/>
              <a:t>                       </a:t>
            </a:r>
            <a:r>
              <a:rPr lang="nl-NL" dirty="0">
                <a:solidFill>
                  <a:schemeClr val="bg1"/>
                </a:solidFill>
              </a:rPr>
              <a:t>M-schil  e</a:t>
            </a:r>
            <a:r>
              <a:rPr lang="nl-NL" baseline="30000" dirty="0">
                <a:solidFill>
                  <a:schemeClr val="bg1"/>
                </a:solidFill>
              </a:rPr>
              <a:t>-</a:t>
            </a:r>
            <a:r>
              <a:rPr lang="nl-NL" dirty="0">
                <a:solidFill>
                  <a:schemeClr val="bg1"/>
                </a:solidFill>
              </a:rPr>
              <a:t>                                                                                                      </a:t>
            </a:r>
          </a:p>
          <a:p>
            <a:r>
              <a:rPr lang="nl-NL" dirty="0">
                <a:solidFill>
                  <a:schemeClr val="bg1"/>
                </a:solidFill>
              </a:rPr>
              <a:t>                                      L-schil 8e</a:t>
            </a:r>
            <a:r>
              <a:rPr lang="nl-NL" baseline="36000" dirty="0">
                <a:solidFill>
                  <a:schemeClr val="bg1"/>
                </a:solidFill>
              </a:rPr>
              <a:t>-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                                                   K-schil max. 2 e</a:t>
            </a:r>
            <a:r>
              <a:rPr lang="nl-NL" baseline="36000" dirty="0">
                <a:solidFill>
                  <a:schemeClr val="bg1"/>
                </a:solidFill>
              </a:rPr>
              <a:t>-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        </a:t>
            </a:r>
            <a:r>
              <a:rPr lang="nl-NL" dirty="0">
                <a:solidFill>
                  <a:srgbClr val="FF0000"/>
                </a:solidFill>
              </a:rPr>
              <a:t>valentie-elektron</a:t>
            </a:r>
          </a:p>
        </p:txBody>
      </p:sp>
    </p:spTree>
    <p:extLst>
      <p:ext uri="{BB962C8B-B14F-4D97-AF65-F5344CB8AC3E}">
        <p14:creationId xmlns:p14="http://schemas.microsoft.com/office/powerpoint/2010/main" val="27081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4" grpId="0"/>
      <p:bldP spid="4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kstvak 41"/>
          <p:cNvSpPr txBox="1"/>
          <p:nvPr/>
        </p:nvSpPr>
        <p:spPr>
          <a:xfrm>
            <a:off x="108222" y="0"/>
            <a:ext cx="2550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Na</a:t>
            </a:r>
          </a:p>
          <a:p>
            <a:r>
              <a:rPr lang="nl-NL" sz="2000" dirty="0"/>
              <a:t>1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/>
              <a:t>2,8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D9E72ACE-91D2-4712-8A39-BE2D9C123004}"/>
              </a:ext>
            </a:extLst>
          </p:cNvPr>
          <p:cNvSpPr/>
          <p:nvPr/>
        </p:nvSpPr>
        <p:spPr>
          <a:xfrm>
            <a:off x="108222" y="914846"/>
            <a:ext cx="1638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/>
              <a:t>10 elektronen</a:t>
            </a:r>
          </a:p>
        </p:txBody>
      </p:sp>
      <p:grpSp>
        <p:nvGrpSpPr>
          <p:cNvPr id="2" name="Groep 1"/>
          <p:cNvGrpSpPr/>
          <p:nvPr/>
        </p:nvGrpSpPr>
        <p:grpSpPr>
          <a:xfrm>
            <a:off x="3156925" y="873435"/>
            <a:ext cx="5036059" cy="5090021"/>
            <a:chOff x="3156925" y="873435"/>
            <a:chExt cx="5036059" cy="5090021"/>
          </a:xfrm>
        </p:grpSpPr>
        <p:sp>
          <p:nvSpPr>
            <p:cNvPr id="25" name="Ovaal 24"/>
            <p:cNvSpPr>
              <a:spLocks noChangeAspect="1"/>
            </p:cNvSpPr>
            <p:nvPr/>
          </p:nvSpPr>
          <p:spPr>
            <a:xfrm>
              <a:off x="5629987" y="3512645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Ovaal 4"/>
            <p:cNvSpPr>
              <a:spLocks noChangeAspect="1"/>
            </p:cNvSpPr>
            <p:nvPr/>
          </p:nvSpPr>
          <p:spPr>
            <a:xfrm>
              <a:off x="3156925" y="873435"/>
              <a:ext cx="5036059" cy="509002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Ovaal 5"/>
            <p:cNvSpPr/>
            <p:nvPr/>
          </p:nvSpPr>
          <p:spPr>
            <a:xfrm>
              <a:off x="3878379" y="1708034"/>
              <a:ext cx="3587823" cy="34176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Ovaal 8"/>
            <p:cNvSpPr>
              <a:spLocks noChangeAspect="1"/>
            </p:cNvSpPr>
            <p:nvPr/>
          </p:nvSpPr>
          <p:spPr>
            <a:xfrm>
              <a:off x="5529677" y="3122099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Ovaal 9"/>
            <p:cNvSpPr>
              <a:spLocks noChangeAspect="1"/>
            </p:cNvSpPr>
            <p:nvPr/>
          </p:nvSpPr>
          <p:spPr>
            <a:xfrm>
              <a:off x="5553445" y="3436381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Ovaal 10"/>
            <p:cNvSpPr>
              <a:spLocks noChangeAspect="1"/>
            </p:cNvSpPr>
            <p:nvPr/>
          </p:nvSpPr>
          <p:spPr>
            <a:xfrm>
              <a:off x="5456972" y="3293767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Ovaal 11"/>
            <p:cNvSpPr>
              <a:spLocks noChangeAspect="1"/>
            </p:cNvSpPr>
            <p:nvPr/>
          </p:nvSpPr>
          <p:spPr>
            <a:xfrm>
              <a:off x="5617760" y="3252129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Ovaal 12"/>
            <p:cNvSpPr>
              <a:spLocks noChangeAspect="1"/>
            </p:cNvSpPr>
            <p:nvPr/>
          </p:nvSpPr>
          <p:spPr>
            <a:xfrm>
              <a:off x="5609372" y="3446167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Ovaal 15"/>
            <p:cNvSpPr>
              <a:spLocks noChangeAspect="1"/>
            </p:cNvSpPr>
            <p:nvPr/>
          </p:nvSpPr>
          <p:spPr>
            <a:xfrm>
              <a:off x="5710741" y="3160298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al 16"/>
            <p:cNvSpPr>
              <a:spLocks noChangeAspect="1"/>
            </p:cNvSpPr>
            <p:nvPr/>
          </p:nvSpPr>
          <p:spPr>
            <a:xfrm>
              <a:off x="5879218" y="3424999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al 17"/>
            <p:cNvSpPr>
              <a:spLocks noChangeAspect="1"/>
            </p:cNvSpPr>
            <p:nvPr/>
          </p:nvSpPr>
          <p:spPr>
            <a:xfrm>
              <a:off x="5886907" y="3221174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al 18"/>
            <p:cNvSpPr>
              <a:spLocks noChangeAspect="1"/>
            </p:cNvSpPr>
            <p:nvPr/>
          </p:nvSpPr>
          <p:spPr>
            <a:xfrm>
              <a:off x="5807912" y="3354041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Ovaal 19"/>
            <p:cNvSpPr>
              <a:spLocks noChangeAspect="1"/>
            </p:cNvSpPr>
            <p:nvPr/>
          </p:nvSpPr>
          <p:spPr>
            <a:xfrm>
              <a:off x="5918267" y="3340398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Ovaal 20"/>
            <p:cNvSpPr>
              <a:spLocks noChangeAspect="1"/>
            </p:cNvSpPr>
            <p:nvPr/>
          </p:nvSpPr>
          <p:spPr>
            <a:xfrm>
              <a:off x="5508804" y="3459056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Ovaal 21"/>
            <p:cNvSpPr>
              <a:spLocks noChangeAspect="1"/>
            </p:cNvSpPr>
            <p:nvPr/>
          </p:nvSpPr>
          <p:spPr>
            <a:xfrm>
              <a:off x="5624751" y="3140080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Ovaal 22"/>
            <p:cNvSpPr>
              <a:spLocks noChangeAspect="1"/>
            </p:cNvSpPr>
            <p:nvPr/>
          </p:nvSpPr>
          <p:spPr>
            <a:xfrm>
              <a:off x="5744295" y="3506091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Ovaal 23"/>
            <p:cNvSpPr>
              <a:spLocks noChangeAspect="1"/>
            </p:cNvSpPr>
            <p:nvPr/>
          </p:nvSpPr>
          <p:spPr>
            <a:xfrm>
              <a:off x="5726119" y="3256894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Ovaal 25"/>
            <p:cNvSpPr>
              <a:spLocks noChangeAspect="1"/>
            </p:cNvSpPr>
            <p:nvPr/>
          </p:nvSpPr>
          <p:spPr>
            <a:xfrm>
              <a:off x="5731639" y="3399064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Ovaal 26"/>
            <p:cNvSpPr>
              <a:spLocks noChangeAspect="1"/>
            </p:cNvSpPr>
            <p:nvPr/>
          </p:nvSpPr>
          <p:spPr>
            <a:xfrm>
              <a:off x="5798824" y="3131853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Ovaal 27"/>
            <p:cNvSpPr>
              <a:spLocks noChangeAspect="1"/>
            </p:cNvSpPr>
            <p:nvPr/>
          </p:nvSpPr>
          <p:spPr>
            <a:xfrm>
              <a:off x="5480142" y="3207933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9" name="Ovaal 28"/>
            <p:cNvSpPr>
              <a:spLocks noChangeAspect="1"/>
            </p:cNvSpPr>
            <p:nvPr/>
          </p:nvSpPr>
          <p:spPr>
            <a:xfrm>
              <a:off x="5564258" y="3326667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Ovaal 7"/>
            <p:cNvSpPr>
              <a:spLocks noChangeAspect="1"/>
            </p:cNvSpPr>
            <p:nvPr/>
          </p:nvSpPr>
          <p:spPr>
            <a:xfrm>
              <a:off x="5474718" y="3423305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Ovaal 14"/>
            <p:cNvSpPr>
              <a:spLocks noChangeAspect="1"/>
            </p:cNvSpPr>
            <p:nvPr/>
          </p:nvSpPr>
          <p:spPr>
            <a:xfrm>
              <a:off x="5630483" y="3317240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Ovaal 29"/>
            <p:cNvSpPr>
              <a:spLocks noChangeAspect="1"/>
            </p:cNvSpPr>
            <p:nvPr/>
          </p:nvSpPr>
          <p:spPr>
            <a:xfrm flipH="1">
              <a:off x="6297136" y="1791058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Ovaal 30"/>
            <p:cNvSpPr>
              <a:spLocks noChangeAspect="1"/>
            </p:cNvSpPr>
            <p:nvPr/>
          </p:nvSpPr>
          <p:spPr>
            <a:xfrm flipH="1">
              <a:off x="4201992" y="4379009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Ovaal 31"/>
            <p:cNvSpPr>
              <a:spLocks noChangeAspect="1"/>
            </p:cNvSpPr>
            <p:nvPr/>
          </p:nvSpPr>
          <p:spPr>
            <a:xfrm flipH="1">
              <a:off x="4627858" y="5711897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Ovaal 33"/>
            <p:cNvSpPr>
              <a:spLocks noChangeAspect="1"/>
            </p:cNvSpPr>
            <p:nvPr/>
          </p:nvSpPr>
          <p:spPr>
            <a:xfrm flipH="1">
              <a:off x="3286655" y="4296223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Ovaal 34"/>
            <p:cNvSpPr>
              <a:spLocks noChangeAspect="1"/>
            </p:cNvSpPr>
            <p:nvPr/>
          </p:nvSpPr>
          <p:spPr>
            <a:xfrm flipH="1">
              <a:off x="4956870" y="914846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6" name="Ovaal 35"/>
            <p:cNvSpPr>
              <a:spLocks noChangeAspect="1"/>
            </p:cNvSpPr>
            <p:nvPr/>
          </p:nvSpPr>
          <p:spPr>
            <a:xfrm flipH="1">
              <a:off x="7830992" y="2152031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Ovaal 36"/>
            <p:cNvSpPr>
              <a:spLocks noChangeAspect="1"/>
            </p:cNvSpPr>
            <p:nvPr/>
          </p:nvSpPr>
          <p:spPr>
            <a:xfrm flipH="1">
              <a:off x="3279047" y="2511665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9" name="Ovaal 38"/>
            <p:cNvSpPr>
              <a:spLocks noChangeAspect="1"/>
            </p:cNvSpPr>
            <p:nvPr/>
          </p:nvSpPr>
          <p:spPr>
            <a:xfrm flipH="1">
              <a:off x="6837608" y="5624505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0" name="Ovaal 39"/>
            <p:cNvSpPr>
              <a:spLocks noChangeAspect="1"/>
            </p:cNvSpPr>
            <p:nvPr/>
          </p:nvSpPr>
          <p:spPr>
            <a:xfrm flipH="1">
              <a:off x="7783504" y="4665293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1" name="Ovaal 40"/>
            <p:cNvSpPr>
              <a:spLocks noChangeAspect="1"/>
            </p:cNvSpPr>
            <p:nvPr/>
          </p:nvSpPr>
          <p:spPr>
            <a:xfrm flipH="1">
              <a:off x="6490929" y="997632"/>
              <a:ext cx="82786" cy="8278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3" name="Ovaal 42"/>
            <p:cNvSpPr>
              <a:spLocks noChangeAspect="1"/>
            </p:cNvSpPr>
            <p:nvPr/>
          </p:nvSpPr>
          <p:spPr>
            <a:xfrm>
              <a:off x="5830978" y="3310495"/>
              <a:ext cx="142613" cy="14261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4" name="Ovaal 43"/>
            <p:cNvSpPr>
              <a:spLocks noChangeAspect="1"/>
            </p:cNvSpPr>
            <p:nvPr/>
          </p:nvSpPr>
          <p:spPr>
            <a:xfrm>
              <a:off x="5760373" y="3346215"/>
              <a:ext cx="142613" cy="142613"/>
            </a:xfrm>
            <a:prstGeom prst="ellipse">
              <a:avLst/>
            </a:prstGeom>
            <a:solidFill>
              <a:srgbClr val="1845A8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5" name="Tekstvak 44">
            <a:extLst>
              <a:ext uri="{FF2B5EF4-FFF2-40B4-BE49-F238E27FC236}">
                <a16:creationId xmlns:a16="http://schemas.microsoft.com/office/drawing/2014/main" id="{BEA942A9-0125-45D5-8C23-B6347B2D6A47}"/>
              </a:ext>
            </a:extLst>
          </p:cNvPr>
          <p:cNvSpPr txBox="1"/>
          <p:nvPr/>
        </p:nvSpPr>
        <p:spPr>
          <a:xfrm>
            <a:off x="866435" y="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+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2C0F4DAD-F4A1-4C1F-8B14-45F1FAA481BB}"/>
              </a:ext>
            </a:extLst>
          </p:cNvPr>
          <p:cNvSpPr txBox="1"/>
          <p:nvPr/>
        </p:nvSpPr>
        <p:spPr>
          <a:xfrm>
            <a:off x="878972" y="6148018"/>
            <a:ext cx="656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Zelfde elektronenconfiguratie als het edelgas neon.</a:t>
            </a:r>
          </a:p>
        </p:txBody>
      </p:sp>
    </p:spTree>
    <p:extLst>
      <p:ext uri="{BB962C8B-B14F-4D97-AF65-F5344CB8AC3E}">
        <p14:creationId xmlns:p14="http://schemas.microsoft.com/office/powerpoint/2010/main" val="231734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al 24"/>
          <p:cNvSpPr>
            <a:spLocks noChangeAspect="1"/>
          </p:cNvSpPr>
          <p:nvPr/>
        </p:nvSpPr>
        <p:spPr>
          <a:xfrm>
            <a:off x="5629987" y="351264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5474718" y="342330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5846960" y="32279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>
            <a:spLocks noChangeAspect="1"/>
          </p:cNvSpPr>
          <p:nvPr/>
        </p:nvSpPr>
        <p:spPr>
          <a:xfrm flipH="1">
            <a:off x="8110198" y="131676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 flipH="1">
            <a:off x="2576867" y="446179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245651" y="969839"/>
            <a:ext cx="81920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						             </a:t>
            </a:r>
            <a:r>
              <a:rPr lang="nl-NL" dirty="0">
                <a:solidFill>
                  <a:srgbClr val="FF0000"/>
                </a:solidFill>
              </a:rPr>
              <a:t>valentie-elektron</a:t>
            </a:r>
            <a:r>
              <a:rPr lang="nl-NL" dirty="0"/>
              <a:t>        </a:t>
            </a:r>
          </a:p>
          <a:p>
            <a:endParaRPr lang="nl-NL" dirty="0"/>
          </a:p>
          <a:p>
            <a:r>
              <a:rPr lang="nl-NL" dirty="0"/>
              <a:t> 	         </a:t>
            </a:r>
          </a:p>
          <a:p>
            <a:r>
              <a:rPr lang="nl-NL" dirty="0"/>
              <a:t>                       </a:t>
            </a:r>
            <a:r>
              <a:rPr lang="nl-NL" dirty="0">
                <a:solidFill>
                  <a:schemeClr val="bg1"/>
                </a:solidFill>
              </a:rPr>
              <a:t>M-schil  e</a:t>
            </a:r>
            <a:r>
              <a:rPr lang="nl-NL" baseline="30000" dirty="0">
                <a:solidFill>
                  <a:schemeClr val="bg1"/>
                </a:solidFill>
              </a:rPr>
              <a:t>-</a:t>
            </a:r>
            <a:r>
              <a:rPr lang="nl-NL" dirty="0">
                <a:solidFill>
                  <a:schemeClr val="bg1"/>
                </a:solidFill>
              </a:rPr>
              <a:t>                                                                                                      </a:t>
            </a:r>
          </a:p>
          <a:p>
            <a:r>
              <a:rPr lang="nl-NL" dirty="0">
                <a:solidFill>
                  <a:schemeClr val="bg1"/>
                </a:solidFill>
              </a:rPr>
              <a:t>                                      L-schil 8e</a:t>
            </a:r>
            <a:r>
              <a:rPr lang="nl-NL" baseline="36000" dirty="0">
                <a:solidFill>
                  <a:schemeClr val="bg1"/>
                </a:solidFill>
              </a:rPr>
              <a:t>-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                                                   K-schil max. 2 e</a:t>
            </a:r>
            <a:r>
              <a:rPr lang="nl-NL" baseline="36000" dirty="0">
                <a:solidFill>
                  <a:schemeClr val="bg1"/>
                </a:solidFill>
              </a:rPr>
              <a:t>-</a:t>
            </a:r>
            <a:endParaRPr lang="nl-NL" dirty="0">
              <a:solidFill>
                <a:schemeClr val="bg1"/>
              </a:solidFill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        </a:t>
            </a:r>
            <a:r>
              <a:rPr lang="nl-NL" dirty="0">
                <a:solidFill>
                  <a:srgbClr val="FF0000"/>
                </a:solidFill>
              </a:rPr>
              <a:t>valentie-elektron</a:t>
            </a:r>
          </a:p>
        </p:txBody>
      </p:sp>
      <p:sp>
        <p:nvSpPr>
          <p:cNvPr id="42" name="Tekstvak 41"/>
          <p:cNvSpPr txBox="1"/>
          <p:nvPr/>
        </p:nvSpPr>
        <p:spPr>
          <a:xfrm>
            <a:off x="109400" y="0"/>
            <a:ext cx="2550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Mg</a:t>
            </a:r>
          </a:p>
          <a:p>
            <a:r>
              <a:rPr lang="nl-NL" sz="2000" dirty="0"/>
              <a:t>12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/>
              <a:t>2,8,2 </a:t>
            </a:r>
          </a:p>
        </p:txBody>
      </p:sp>
      <p:sp>
        <p:nvSpPr>
          <p:cNvPr id="43" name="Ovaal 4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/>
          <p:cNvSpPr/>
          <p:nvPr/>
        </p:nvSpPr>
        <p:spPr>
          <a:xfrm>
            <a:off x="2434205" y="241687"/>
            <a:ext cx="6476170" cy="635033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0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al 24"/>
          <p:cNvSpPr>
            <a:spLocks noChangeAspect="1"/>
          </p:cNvSpPr>
          <p:nvPr/>
        </p:nvSpPr>
        <p:spPr>
          <a:xfrm>
            <a:off x="5629987" y="351264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/>
          <p:cNvSpPr/>
          <p:nvPr/>
        </p:nvSpPr>
        <p:spPr>
          <a:xfrm>
            <a:off x="2434205" y="241687"/>
            <a:ext cx="6476170" cy="635033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5474718" y="342330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5846960" y="32279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>
            <a:spLocks noChangeAspect="1"/>
          </p:cNvSpPr>
          <p:nvPr/>
        </p:nvSpPr>
        <p:spPr>
          <a:xfrm flipH="1">
            <a:off x="8110198" y="131676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 flipH="1">
            <a:off x="2576867" y="446179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/>
          <p:cNvSpPr txBox="1"/>
          <p:nvPr/>
        </p:nvSpPr>
        <p:spPr>
          <a:xfrm>
            <a:off x="109400" y="0"/>
            <a:ext cx="2550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Mg</a:t>
            </a:r>
          </a:p>
          <a:p>
            <a:r>
              <a:rPr lang="nl-NL" sz="2000" dirty="0">
                <a:solidFill>
                  <a:srgbClr val="FF0000"/>
                </a:solidFill>
              </a:rPr>
              <a:t>12</a:t>
            </a:r>
            <a:r>
              <a:rPr lang="nl-NL" sz="2000" dirty="0"/>
              <a:t>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/>
              <a:t>2,8,</a:t>
            </a:r>
            <a:r>
              <a:rPr lang="nl-NL" sz="2000" dirty="0">
                <a:solidFill>
                  <a:srgbClr val="FF0000"/>
                </a:solidFill>
              </a:rPr>
              <a:t>2</a:t>
            </a:r>
            <a:r>
              <a:rPr lang="nl-NL" sz="2000" dirty="0"/>
              <a:t> </a:t>
            </a:r>
          </a:p>
        </p:txBody>
      </p:sp>
      <p:sp>
        <p:nvSpPr>
          <p:cNvPr id="43" name="Ovaal 4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673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al 24"/>
          <p:cNvSpPr>
            <a:spLocks noChangeAspect="1"/>
          </p:cNvSpPr>
          <p:nvPr/>
        </p:nvSpPr>
        <p:spPr>
          <a:xfrm>
            <a:off x="5629987" y="351264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/>
          <p:cNvSpPr/>
          <p:nvPr/>
        </p:nvSpPr>
        <p:spPr>
          <a:xfrm>
            <a:off x="2434205" y="241687"/>
            <a:ext cx="6476170" cy="635033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5474718" y="342330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5846960" y="32279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>
            <a:spLocks noChangeAspect="1"/>
          </p:cNvSpPr>
          <p:nvPr/>
        </p:nvSpPr>
        <p:spPr>
          <a:xfrm flipH="1">
            <a:off x="8110198" y="131676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 flipH="1">
            <a:off x="2576867" y="446179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/>
          <p:cNvSpPr txBox="1"/>
          <p:nvPr/>
        </p:nvSpPr>
        <p:spPr>
          <a:xfrm>
            <a:off x="109400" y="0"/>
            <a:ext cx="2550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Mg</a:t>
            </a:r>
          </a:p>
          <a:p>
            <a:r>
              <a:rPr lang="nl-NL" sz="2000" dirty="0">
                <a:solidFill>
                  <a:srgbClr val="FF0000"/>
                </a:solidFill>
              </a:rPr>
              <a:t>12</a:t>
            </a:r>
            <a:r>
              <a:rPr lang="nl-NL" sz="2000" dirty="0"/>
              <a:t>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/>
              <a:t>2,8,</a:t>
            </a:r>
            <a:r>
              <a:rPr lang="nl-NL" sz="2000" dirty="0">
                <a:solidFill>
                  <a:srgbClr val="FF0000"/>
                </a:solidFill>
              </a:rPr>
              <a:t>2</a:t>
            </a:r>
            <a:r>
              <a:rPr lang="nl-NL" sz="2000" dirty="0"/>
              <a:t> </a:t>
            </a:r>
          </a:p>
        </p:txBody>
      </p:sp>
      <p:sp>
        <p:nvSpPr>
          <p:cNvPr id="43" name="Ovaal 4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98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al 24"/>
          <p:cNvSpPr>
            <a:spLocks noChangeAspect="1"/>
          </p:cNvSpPr>
          <p:nvPr/>
        </p:nvSpPr>
        <p:spPr>
          <a:xfrm>
            <a:off x="5629987" y="351264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5474718" y="342330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5846960" y="32279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/>
          <p:cNvSpPr txBox="1"/>
          <p:nvPr/>
        </p:nvSpPr>
        <p:spPr>
          <a:xfrm>
            <a:off x="109400" y="0"/>
            <a:ext cx="2550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Mg</a:t>
            </a:r>
          </a:p>
          <a:p>
            <a:r>
              <a:rPr lang="nl-NL" sz="2000" dirty="0">
                <a:solidFill>
                  <a:srgbClr val="FF0000"/>
                </a:solidFill>
              </a:rPr>
              <a:t>10</a:t>
            </a:r>
            <a:r>
              <a:rPr lang="nl-NL" sz="2000" dirty="0"/>
              <a:t>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/>
              <a:t>2,8</a:t>
            </a:r>
          </a:p>
        </p:txBody>
      </p:sp>
      <p:sp>
        <p:nvSpPr>
          <p:cNvPr id="43" name="Ovaal 4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E8B902EE-48FC-43D1-859E-D7087197CB8B}"/>
              </a:ext>
            </a:extLst>
          </p:cNvPr>
          <p:cNvSpPr txBox="1"/>
          <p:nvPr/>
        </p:nvSpPr>
        <p:spPr>
          <a:xfrm>
            <a:off x="1125480" y="0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5839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al 24"/>
          <p:cNvSpPr>
            <a:spLocks noChangeAspect="1"/>
          </p:cNvSpPr>
          <p:nvPr/>
        </p:nvSpPr>
        <p:spPr>
          <a:xfrm>
            <a:off x="5629987" y="351264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5474718" y="342330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5846960" y="32279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/>
          <p:cNvSpPr txBox="1"/>
          <p:nvPr/>
        </p:nvSpPr>
        <p:spPr>
          <a:xfrm>
            <a:off x="109400" y="0"/>
            <a:ext cx="2550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Mg</a:t>
            </a:r>
          </a:p>
          <a:p>
            <a:r>
              <a:rPr lang="nl-NL" sz="2000" dirty="0">
                <a:solidFill>
                  <a:srgbClr val="FF0000"/>
                </a:solidFill>
              </a:rPr>
              <a:t>10</a:t>
            </a:r>
            <a:r>
              <a:rPr lang="nl-NL" sz="2000" dirty="0"/>
              <a:t>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/>
              <a:t>2,8</a:t>
            </a:r>
          </a:p>
        </p:txBody>
      </p:sp>
      <p:sp>
        <p:nvSpPr>
          <p:cNvPr id="43" name="Ovaal 4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E8B902EE-48FC-43D1-859E-D7087197CB8B}"/>
              </a:ext>
            </a:extLst>
          </p:cNvPr>
          <p:cNvSpPr txBox="1"/>
          <p:nvPr/>
        </p:nvSpPr>
        <p:spPr>
          <a:xfrm>
            <a:off x="1125480" y="0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2+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B8942A5A-4FA3-4658-9B0B-BCFD2575EF85}"/>
              </a:ext>
            </a:extLst>
          </p:cNvPr>
          <p:cNvSpPr txBox="1"/>
          <p:nvPr/>
        </p:nvSpPr>
        <p:spPr>
          <a:xfrm>
            <a:off x="878972" y="6148018"/>
            <a:ext cx="656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Zelfde elektronenconfiguratie als het edelgas neon.</a:t>
            </a:r>
          </a:p>
        </p:txBody>
      </p:sp>
    </p:spTree>
    <p:extLst>
      <p:ext uri="{BB962C8B-B14F-4D97-AF65-F5344CB8AC3E}">
        <p14:creationId xmlns:p14="http://schemas.microsoft.com/office/powerpoint/2010/main" val="369071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al 24"/>
          <p:cNvSpPr>
            <a:spLocks noChangeAspect="1"/>
          </p:cNvSpPr>
          <p:nvPr/>
        </p:nvSpPr>
        <p:spPr>
          <a:xfrm>
            <a:off x="5629987" y="351264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/>
          <p:cNvSpPr/>
          <p:nvPr/>
        </p:nvSpPr>
        <p:spPr>
          <a:xfrm>
            <a:off x="2434205" y="241687"/>
            <a:ext cx="6476170" cy="635033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5474718" y="342330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5846960" y="32279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>
            <a:spLocks noChangeAspect="1"/>
          </p:cNvSpPr>
          <p:nvPr/>
        </p:nvSpPr>
        <p:spPr>
          <a:xfrm flipH="1">
            <a:off x="8110198" y="131676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 flipH="1">
            <a:off x="2576867" y="446179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/>
          <p:cNvSpPr txBox="1"/>
          <p:nvPr/>
        </p:nvSpPr>
        <p:spPr>
          <a:xfrm>
            <a:off x="109400" y="0"/>
            <a:ext cx="2550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Al</a:t>
            </a:r>
          </a:p>
          <a:p>
            <a:r>
              <a:rPr lang="nl-NL" sz="2000" dirty="0">
                <a:solidFill>
                  <a:srgbClr val="FF0000"/>
                </a:solidFill>
              </a:rPr>
              <a:t>13</a:t>
            </a:r>
            <a:r>
              <a:rPr lang="nl-NL" sz="2000" dirty="0"/>
              <a:t>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/>
              <a:t>2,8,</a:t>
            </a:r>
            <a:r>
              <a:rPr lang="nl-NL" sz="2000" dirty="0">
                <a:solidFill>
                  <a:srgbClr val="FF0000"/>
                </a:solidFill>
              </a:rPr>
              <a:t>3</a:t>
            </a:r>
            <a:r>
              <a:rPr lang="nl-NL" sz="2000" dirty="0"/>
              <a:t> </a:t>
            </a:r>
          </a:p>
        </p:txBody>
      </p:sp>
      <p:sp>
        <p:nvSpPr>
          <p:cNvPr id="43" name="Ovaal 4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0D2C48C5-139E-4402-A71C-27FF42C8644C}"/>
              </a:ext>
            </a:extLst>
          </p:cNvPr>
          <p:cNvSpPr>
            <a:spLocks noChangeAspect="1"/>
          </p:cNvSpPr>
          <p:nvPr/>
        </p:nvSpPr>
        <p:spPr>
          <a:xfrm flipH="1">
            <a:off x="7913778" y="5645460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2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al 24"/>
          <p:cNvSpPr>
            <a:spLocks noChangeAspect="1"/>
          </p:cNvSpPr>
          <p:nvPr/>
        </p:nvSpPr>
        <p:spPr>
          <a:xfrm>
            <a:off x="5629987" y="351264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/>
          <p:cNvSpPr/>
          <p:nvPr/>
        </p:nvSpPr>
        <p:spPr>
          <a:xfrm>
            <a:off x="2434205" y="241687"/>
            <a:ext cx="6476170" cy="635033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5474718" y="342330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5846960" y="32279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>
            <a:spLocks noChangeAspect="1"/>
          </p:cNvSpPr>
          <p:nvPr/>
        </p:nvSpPr>
        <p:spPr>
          <a:xfrm flipH="1">
            <a:off x="8110198" y="131676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 flipH="1">
            <a:off x="2576867" y="446179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/>
          <p:cNvSpPr txBox="1"/>
          <p:nvPr/>
        </p:nvSpPr>
        <p:spPr>
          <a:xfrm>
            <a:off x="109400" y="0"/>
            <a:ext cx="2550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Al</a:t>
            </a:r>
          </a:p>
          <a:p>
            <a:r>
              <a:rPr lang="nl-NL" sz="2000" dirty="0">
                <a:solidFill>
                  <a:srgbClr val="FF0000"/>
                </a:solidFill>
              </a:rPr>
              <a:t>13</a:t>
            </a:r>
            <a:r>
              <a:rPr lang="nl-NL" sz="2000" dirty="0"/>
              <a:t>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/>
              <a:t>2,8,</a:t>
            </a:r>
            <a:r>
              <a:rPr lang="nl-NL" sz="2000" dirty="0">
                <a:solidFill>
                  <a:srgbClr val="FF0000"/>
                </a:solidFill>
              </a:rPr>
              <a:t>3</a:t>
            </a:r>
            <a:r>
              <a:rPr lang="nl-NL" sz="2000" dirty="0"/>
              <a:t> </a:t>
            </a:r>
          </a:p>
        </p:txBody>
      </p:sp>
      <p:sp>
        <p:nvSpPr>
          <p:cNvPr id="43" name="Ovaal 4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0D2C48C5-139E-4402-A71C-27FF42C8644C}"/>
              </a:ext>
            </a:extLst>
          </p:cNvPr>
          <p:cNvSpPr>
            <a:spLocks noChangeAspect="1"/>
          </p:cNvSpPr>
          <p:nvPr/>
        </p:nvSpPr>
        <p:spPr>
          <a:xfrm flipH="1">
            <a:off x="7913778" y="5645460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74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38" grpId="0" animBg="1"/>
      <p:bldP spid="4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al 24"/>
          <p:cNvSpPr>
            <a:spLocks noChangeAspect="1"/>
          </p:cNvSpPr>
          <p:nvPr/>
        </p:nvSpPr>
        <p:spPr>
          <a:xfrm>
            <a:off x="5629987" y="351264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5474718" y="342330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5846960" y="32279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/>
          <p:cNvSpPr txBox="1"/>
          <p:nvPr/>
        </p:nvSpPr>
        <p:spPr>
          <a:xfrm>
            <a:off x="109400" y="0"/>
            <a:ext cx="2550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Al</a:t>
            </a:r>
          </a:p>
          <a:p>
            <a:r>
              <a:rPr lang="nl-NL" sz="2000" dirty="0">
                <a:solidFill>
                  <a:srgbClr val="FF0000"/>
                </a:solidFill>
              </a:rPr>
              <a:t>10</a:t>
            </a:r>
            <a:r>
              <a:rPr lang="nl-NL" sz="2000" dirty="0"/>
              <a:t>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/>
              <a:t>2,8 </a:t>
            </a:r>
          </a:p>
        </p:txBody>
      </p:sp>
      <p:sp>
        <p:nvSpPr>
          <p:cNvPr id="43" name="Ovaal 4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10777D90-4547-4262-970C-38BD61931413}"/>
              </a:ext>
            </a:extLst>
          </p:cNvPr>
          <p:cNvSpPr txBox="1"/>
          <p:nvPr/>
        </p:nvSpPr>
        <p:spPr>
          <a:xfrm>
            <a:off x="786285" y="0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3+</a:t>
            </a:r>
          </a:p>
        </p:txBody>
      </p:sp>
    </p:spTree>
    <p:extLst>
      <p:ext uri="{BB962C8B-B14F-4D97-AF65-F5344CB8AC3E}">
        <p14:creationId xmlns:p14="http://schemas.microsoft.com/office/powerpoint/2010/main" val="379602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kstvak 32"/>
          <p:cNvSpPr txBox="1"/>
          <p:nvPr/>
        </p:nvSpPr>
        <p:spPr>
          <a:xfrm>
            <a:off x="109400" y="0"/>
            <a:ext cx="43169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Ne</a:t>
            </a:r>
            <a:r>
              <a:rPr lang="nl-NL" sz="400" dirty="0"/>
              <a:t>                              </a:t>
            </a:r>
            <a:r>
              <a:rPr lang="nl-NL" sz="2400" dirty="0">
                <a:solidFill>
                  <a:srgbClr val="FF0000"/>
                </a:solidFill>
              </a:rPr>
              <a:t>edelgas</a:t>
            </a:r>
          </a:p>
          <a:p>
            <a:r>
              <a:rPr lang="nl-NL" sz="2000" dirty="0"/>
              <a:t>10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/>
              <a:t>2,</a:t>
            </a:r>
            <a:r>
              <a:rPr lang="nl-NL" sz="2000" dirty="0">
                <a:solidFill>
                  <a:srgbClr val="FF0000"/>
                </a:solidFill>
              </a:rPr>
              <a:t>8</a:t>
            </a:r>
            <a:r>
              <a:rPr lang="nl-NL" sz="2000" dirty="0"/>
              <a:t> </a:t>
            </a:r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6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al 24"/>
          <p:cNvSpPr>
            <a:spLocks noChangeAspect="1"/>
          </p:cNvSpPr>
          <p:nvPr/>
        </p:nvSpPr>
        <p:spPr>
          <a:xfrm>
            <a:off x="5629987" y="351264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5474718" y="342330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5846960" y="32279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/>
          <p:cNvSpPr txBox="1"/>
          <p:nvPr/>
        </p:nvSpPr>
        <p:spPr>
          <a:xfrm>
            <a:off x="109400" y="0"/>
            <a:ext cx="2730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Al</a:t>
            </a:r>
          </a:p>
          <a:p>
            <a:r>
              <a:rPr lang="nl-NL" sz="2000" dirty="0"/>
              <a:t>10 elektronen</a:t>
            </a:r>
          </a:p>
          <a:p>
            <a:endParaRPr lang="nl-NL" sz="2000" dirty="0"/>
          </a:p>
          <a:p>
            <a:r>
              <a:rPr lang="nl-NL" sz="2000" dirty="0">
                <a:solidFill>
                  <a:srgbClr val="FF0000"/>
                </a:solidFill>
              </a:rPr>
              <a:t>De elektrovalentie is 3+</a:t>
            </a:r>
          </a:p>
        </p:txBody>
      </p:sp>
      <p:sp>
        <p:nvSpPr>
          <p:cNvPr id="43" name="Ovaal 4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10777D90-4547-4262-970C-38BD61931413}"/>
              </a:ext>
            </a:extLst>
          </p:cNvPr>
          <p:cNvSpPr txBox="1"/>
          <p:nvPr/>
        </p:nvSpPr>
        <p:spPr>
          <a:xfrm>
            <a:off x="786285" y="0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3+</a:t>
            </a:r>
          </a:p>
        </p:txBody>
      </p:sp>
    </p:spTree>
    <p:extLst>
      <p:ext uri="{BB962C8B-B14F-4D97-AF65-F5344CB8AC3E}">
        <p14:creationId xmlns:p14="http://schemas.microsoft.com/office/powerpoint/2010/main" val="30931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al 24"/>
          <p:cNvSpPr>
            <a:spLocks noChangeAspect="1"/>
          </p:cNvSpPr>
          <p:nvPr/>
        </p:nvSpPr>
        <p:spPr>
          <a:xfrm>
            <a:off x="5629987" y="351264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5474718" y="342330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5846960" y="32279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/>
          <p:cNvSpPr txBox="1"/>
          <p:nvPr/>
        </p:nvSpPr>
        <p:spPr>
          <a:xfrm>
            <a:off x="109400" y="0"/>
            <a:ext cx="2730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Al</a:t>
            </a:r>
          </a:p>
          <a:p>
            <a:r>
              <a:rPr lang="nl-NL" sz="2000" dirty="0"/>
              <a:t>10 elektronen</a:t>
            </a:r>
          </a:p>
          <a:p>
            <a:endParaRPr lang="nl-NL" sz="2000" dirty="0"/>
          </a:p>
          <a:p>
            <a:r>
              <a:rPr lang="nl-NL" sz="2000" dirty="0"/>
              <a:t>De elektrovalentie is 3+</a:t>
            </a:r>
          </a:p>
        </p:txBody>
      </p:sp>
      <p:sp>
        <p:nvSpPr>
          <p:cNvPr id="43" name="Ovaal 4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10777D90-4547-4262-970C-38BD61931413}"/>
              </a:ext>
            </a:extLst>
          </p:cNvPr>
          <p:cNvSpPr txBox="1"/>
          <p:nvPr/>
        </p:nvSpPr>
        <p:spPr>
          <a:xfrm>
            <a:off x="786285" y="0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3+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06D0F24C-2EE2-4BDE-8FDB-A432F0AA34D4}"/>
              </a:ext>
            </a:extLst>
          </p:cNvPr>
          <p:cNvSpPr txBox="1"/>
          <p:nvPr/>
        </p:nvSpPr>
        <p:spPr>
          <a:xfrm>
            <a:off x="468889" y="6231454"/>
            <a:ext cx="8206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Oktetregel: atomen streven naar 8 elektronen in de valentieschil</a:t>
            </a:r>
          </a:p>
        </p:txBody>
      </p:sp>
    </p:spTree>
    <p:extLst>
      <p:ext uri="{BB962C8B-B14F-4D97-AF65-F5344CB8AC3E}">
        <p14:creationId xmlns:p14="http://schemas.microsoft.com/office/powerpoint/2010/main" val="35489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1D1C04B-2FF9-4DC5-9EA5-72130031191E}"/>
              </a:ext>
            </a:extLst>
          </p:cNvPr>
          <p:cNvSpPr/>
          <p:nvPr/>
        </p:nvSpPr>
        <p:spPr>
          <a:xfrm>
            <a:off x="4167554" y="2004646"/>
            <a:ext cx="2892669" cy="1820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F017EA-48FB-48E8-B886-2476D04AD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01" t="13426" r="6634" b="22735"/>
          <a:stretch/>
        </p:blipFill>
        <p:spPr>
          <a:xfrm>
            <a:off x="282010" y="512748"/>
            <a:ext cx="8616025" cy="438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33920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1D1C04B-2FF9-4DC5-9EA5-72130031191E}"/>
              </a:ext>
            </a:extLst>
          </p:cNvPr>
          <p:cNvSpPr/>
          <p:nvPr/>
        </p:nvSpPr>
        <p:spPr>
          <a:xfrm>
            <a:off x="4167554" y="2004646"/>
            <a:ext cx="2892669" cy="1820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F017EA-48FB-48E8-B886-2476D04AD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01" t="13426" r="6634" b="22735"/>
          <a:stretch/>
        </p:blipFill>
        <p:spPr>
          <a:xfrm>
            <a:off x="282010" y="512748"/>
            <a:ext cx="8616025" cy="4384568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3FCC67BE-C8C1-4629-8FE5-CA4F45F22677}"/>
              </a:ext>
            </a:extLst>
          </p:cNvPr>
          <p:cNvSpPr/>
          <p:nvPr/>
        </p:nvSpPr>
        <p:spPr>
          <a:xfrm>
            <a:off x="7196659" y="2921814"/>
            <a:ext cx="793660" cy="4002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092B0182-D9FF-482C-8BDE-1975EFB227E8}"/>
              </a:ext>
            </a:extLst>
          </p:cNvPr>
          <p:cNvSpPr/>
          <p:nvPr/>
        </p:nvSpPr>
        <p:spPr>
          <a:xfrm>
            <a:off x="7196658" y="2134181"/>
            <a:ext cx="793660" cy="4002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52F9EE64-4610-4040-93ED-9E822E35CA7C}"/>
              </a:ext>
            </a:extLst>
          </p:cNvPr>
          <p:cNvSpPr/>
          <p:nvPr/>
        </p:nvSpPr>
        <p:spPr>
          <a:xfrm>
            <a:off x="7196658" y="3709447"/>
            <a:ext cx="793660" cy="4002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9546C787-5719-4E18-B68A-A5DF37F9AEE3}"/>
              </a:ext>
            </a:extLst>
          </p:cNvPr>
          <p:cNvSpPr/>
          <p:nvPr/>
        </p:nvSpPr>
        <p:spPr>
          <a:xfrm>
            <a:off x="7195559" y="4471596"/>
            <a:ext cx="794759" cy="4002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0121694-4A4A-4065-831B-7E2E175BEC8A}"/>
              </a:ext>
            </a:extLst>
          </p:cNvPr>
          <p:cNvSpPr txBox="1"/>
          <p:nvPr/>
        </p:nvSpPr>
        <p:spPr>
          <a:xfrm>
            <a:off x="6813205" y="5610682"/>
            <a:ext cx="1559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2400" dirty="0">
                <a:solidFill>
                  <a:srgbClr val="FF0000"/>
                </a:solidFill>
              </a:rPr>
              <a:t>Edelgassen</a:t>
            </a:r>
          </a:p>
        </p:txBody>
      </p:sp>
    </p:spTree>
    <p:extLst>
      <p:ext uri="{BB962C8B-B14F-4D97-AF65-F5344CB8AC3E}">
        <p14:creationId xmlns:p14="http://schemas.microsoft.com/office/powerpoint/2010/main" val="115716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530D16C-65B0-4C45-86F9-6B0D64A0F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6" t="5929" b="8826"/>
          <a:stretch/>
        </p:blipFill>
        <p:spPr>
          <a:xfrm>
            <a:off x="606751" y="512748"/>
            <a:ext cx="8537249" cy="438456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1D1C04B-2FF9-4DC5-9EA5-72130031191E}"/>
              </a:ext>
            </a:extLst>
          </p:cNvPr>
          <p:cNvSpPr/>
          <p:nvPr/>
        </p:nvSpPr>
        <p:spPr>
          <a:xfrm>
            <a:off x="4167554" y="2004646"/>
            <a:ext cx="2892669" cy="1820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883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530D16C-65B0-4C45-86F9-6B0D64A0F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6" t="5929" b="8826"/>
          <a:stretch/>
        </p:blipFill>
        <p:spPr>
          <a:xfrm>
            <a:off x="606751" y="512748"/>
            <a:ext cx="8537249" cy="438456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1D1C04B-2FF9-4DC5-9EA5-72130031191E}"/>
              </a:ext>
            </a:extLst>
          </p:cNvPr>
          <p:cNvSpPr/>
          <p:nvPr/>
        </p:nvSpPr>
        <p:spPr>
          <a:xfrm>
            <a:off x="4167554" y="2004646"/>
            <a:ext cx="2892669" cy="1820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92C1D071-6874-4017-A9E2-0674CFA05D00}"/>
              </a:ext>
            </a:extLst>
          </p:cNvPr>
          <p:cNvGrpSpPr/>
          <p:nvPr/>
        </p:nvGrpSpPr>
        <p:grpSpPr>
          <a:xfrm>
            <a:off x="2135507" y="2153247"/>
            <a:ext cx="846975" cy="2732081"/>
            <a:chOff x="7160434" y="2127763"/>
            <a:chExt cx="846975" cy="2732081"/>
          </a:xfrm>
        </p:grpSpPr>
        <p:sp>
          <p:nvSpPr>
            <p:cNvPr id="9" name="Rechthoek: afgeronde hoeken 8">
              <a:extLst>
                <a:ext uri="{FF2B5EF4-FFF2-40B4-BE49-F238E27FC236}">
                  <a16:creationId xmlns:a16="http://schemas.microsoft.com/office/drawing/2014/main" id="{180435DF-D6F1-48BB-B349-26AFD38D2B14}"/>
                </a:ext>
              </a:extLst>
            </p:cNvPr>
            <p:cNvSpPr/>
            <p:nvPr/>
          </p:nvSpPr>
          <p:spPr>
            <a:xfrm>
              <a:off x="7160434" y="2918605"/>
              <a:ext cx="846975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id="{39AA1426-1230-4AAD-9458-E004EB93DB1E}"/>
                </a:ext>
              </a:extLst>
            </p:cNvPr>
            <p:cNvSpPr/>
            <p:nvPr/>
          </p:nvSpPr>
          <p:spPr>
            <a:xfrm>
              <a:off x="7167881" y="2127763"/>
              <a:ext cx="83952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: afgeronde hoeken 10">
              <a:extLst>
                <a:ext uri="{FF2B5EF4-FFF2-40B4-BE49-F238E27FC236}">
                  <a16:creationId xmlns:a16="http://schemas.microsoft.com/office/drawing/2014/main" id="{D7EE0F21-DA14-4009-B762-8532DAD1BFB0}"/>
                </a:ext>
              </a:extLst>
            </p:cNvPr>
            <p:cNvSpPr/>
            <p:nvPr/>
          </p:nvSpPr>
          <p:spPr>
            <a:xfrm>
              <a:off x="7160434" y="3695100"/>
              <a:ext cx="83952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6A9AD3D2-E5FC-4A82-90BE-A30DBC891A5D}"/>
                </a:ext>
              </a:extLst>
            </p:cNvPr>
            <p:cNvSpPr/>
            <p:nvPr/>
          </p:nvSpPr>
          <p:spPr>
            <a:xfrm>
              <a:off x="7167881" y="4459609"/>
              <a:ext cx="83952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30798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530D16C-65B0-4C45-86F9-6B0D64A0F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6" t="5929" b="8826"/>
          <a:stretch/>
        </p:blipFill>
        <p:spPr>
          <a:xfrm>
            <a:off x="606751" y="512748"/>
            <a:ext cx="8537249" cy="438456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1D1C04B-2FF9-4DC5-9EA5-72130031191E}"/>
              </a:ext>
            </a:extLst>
          </p:cNvPr>
          <p:cNvSpPr/>
          <p:nvPr/>
        </p:nvSpPr>
        <p:spPr>
          <a:xfrm>
            <a:off x="4167554" y="2004646"/>
            <a:ext cx="2892669" cy="1820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31F1A13-CCBC-486C-B753-313E48EC344D}"/>
              </a:ext>
            </a:extLst>
          </p:cNvPr>
          <p:cNvSpPr txBox="1"/>
          <p:nvPr/>
        </p:nvSpPr>
        <p:spPr>
          <a:xfrm>
            <a:off x="1820254" y="5591693"/>
            <a:ext cx="254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1 valentie-elektron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0AD5C422-4EE8-4BB0-AFBA-C2F52031ACE6}"/>
              </a:ext>
            </a:extLst>
          </p:cNvPr>
          <p:cNvGrpSpPr/>
          <p:nvPr/>
        </p:nvGrpSpPr>
        <p:grpSpPr>
          <a:xfrm>
            <a:off x="2135507" y="2153247"/>
            <a:ext cx="846975" cy="2732081"/>
            <a:chOff x="7160434" y="2127763"/>
            <a:chExt cx="846975" cy="2732081"/>
          </a:xfrm>
        </p:grpSpPr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id="{51D9BE85-9595-4EDF-B9B0-8B11319FE4BB}"/>
                </a:ext>
              </a:extLst>
            </p:cNvPr>
            <p:cNvSpPr/>
            <p:nvPr/>
          </p:nvSpPr>
          <p:spPr>
            <a:xfrm>
              <a:off x="7160434" y="2918605"/>
              <a:ext cx="846975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Rechthoek: afgeronde hoeken 10">
              <a:extLst>
                <a:ext uri="{FF2B5EF4-FFF2-40B4-BE49-F238E27FC236}">
                  <a16:creationId xmlns:a16="http://schemas.microsoft.com/office/drawing/2014/main" id="{8B95C548-ADF1-48D0-8DBB-7890AB14DC63}"/>
                </a:ext>
              </a:extLst>
            </p:cNvPr>
            <p:cNvSpPr/>
            <p:nvPr/>
          </p:nvSpPr>
          <p:spPr>
            <a:xfrm>
              <a:off x="7167881" y="2127763"/>
              <a:ext cx="83952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D757BCB5-0E00-4FE4-B31E-EB23DE1D718A}"/>
                </a:ext>
              </a:extLst>
            </p:cNvPr>
            <p:cNvSpPr/>
            <p:nvPr/>
          </p:nvSpPr>
          <p:spPr>
            <a:xfrm>
              <a:off x="7160434" y="3695100"/>
              <a:ext cx="83952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E1A04C8C-5E60-464C-A54F-7F1C9869E147}"/>
                </a:ext>
              </a:extLst>
            </p:cNvPr>
            <p:cNvSpPr/>
            <p:nvPr/>
          </p:nvSpPr>
          <p:spPr>
            <a:xfrm>
              <a:off x="7167881" y="4459609"/>
              <a:ext cx="83952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2293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530D16C-65B0-4C45-86F9-6B0D64A0F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6" t="5929" b="8826"/>
          <a:stretch/>
        </p:blipFill>
        <p:spPr>
          <a:xfrm>
            <a:off x="606751" y="512748"/>
            <a:ext cx="8537249" cy="438456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1D1C04B-2FF9-4DC5-9EA5-72130031191E}"/>
              </a:ext>
            </a:extLst>
          </p:cNvPr>
          <p:cNvSpPr/>
          <p:nvPr/>
        </p:nvSpPr>
        <p:spPr>
          <a:xfrm>
            <a:off x="4167554" y="2004646"/>
            <a:ext cx="2892669" cy="1820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31F1A13-CCBC-486C-B753-313E48EC344D}"/>
              </a:ext>
            </a:extLst>
          </p:cNvPr>
          <p:cNvSpPr txBox="1"/>
          <p:nvPr/>
        </p:nvSpPr>
        <p:spPr>
          <a:xfrm>
            <a:off x="1820254" y="5591693"/>
            <a:ext cx="254172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2400" dirty="0"/>
              <a:t>1 valentie-elektron</a:t>
            </a:r>
          </a:p>
          <a:p>
            <a:r>
              <a:rPr lang="nl-NL" sz="2400" dirty="0">
                <a:solidFill>
                  <a:srgbClr val="FF0000"/>
                </a:solidFill>
              </a:rPr>
              <a:t>ionlading dus 1+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0AD5C422-4EE8-4BB0-AFBA-C2F52031ACE6}"/>
              </a:ext>
            </a:extLst>
          </p:cNvPr>
          <p:cNvGrpSpPr/>
          <p:nvPr/>
        </p:nvGrpSpPr>
        <p:grpSpPr>
          <a:xfrm>
            <a:off x="2135507" y="2153247"/>
            <a:ext cx="846975" cy="2732081"/>
            <a:chOff x="7160434" y="2127763"/>
            <a:chExt cx="846975" cy="2732081"/>
          </a:xfrm>
        </p:grpSpPr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id="{51D9BE85-9595-4EDF-B9B0-8B11319FE4BB}"/>
                </a:ext>
              </a:extLst>
            </p:cNvPr>
            <p:cNvSpPr/>
            <p:nvPr/>
          </p:nvSpPr>
          <p:spPr>
            <a:xfrm>
              <a:off x="7160434" y="2918605"/>
              <a:ext cx="846975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1" name="Rechthoek: afgeronde hoeken 10">
              <a:extLst>
                <a:ext uri="{FF2B5EF4-FFF2-40B4-BE49-F238E27FC236}">
                  <a16:creationId xmlns:a16="http://schemas.microsoft.com/office/drawing/2014/main" id="{8B95C548-ADF1-48D0-8DBB-7890AB14DC63}"/>
                </a:ext>
              </a:extLst>
            </p:cNvPr>
            <p:cNvSpPr/>
            <p:nvPr/>
          </p:nvSpPr>
          <p:spPr>
            <a:xfrm>
              <a:off x="7167881" y="2127763"/>
              <a:ext cx="83952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D757BCB5-0E00-4FE4-B31E-EB23DE1D718A}"/>
                </a:ext>
              </a:extLst>
            </p:cNvPr>
            <p:cNvSpPr/>
            <p:nvPr/>
          </p:nvSpPr>
          <p:spPr>
            <a:xfrm>
              <a:off x="7160434" y="3695100"/>
              <a:ext cx="83952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E1A04C8C-5E60-464C-A54F-7F1C9869E147}"/>
                </a:ext>
              </a:extLst>
            </p:cNvPr>
            <p:cNvSpPr/>
            <p:nvPr/>
          </p:nvSpPr>
          <p:spPr>
            <a:xfrm>
              <a:off x="7167881" y="4459609"/>
              <a:ext cx="83952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03725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530D16C-65B0-4C45-86F9-6B0D64A0F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6" t="5929" b="8826"/>
          <a:stretch/>
        </p:blipFill>
        <p:spPr>
          <a:xfrm>
            <a:off x="612000" y="512748"/>
            <a:ext cx="8537249" cy="438456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1D1C04B-2FF9-4DC5-9EA5-72130031191E}"/>
              </a:ext>
            </a:extLst>
          </p:cNvPr>
          <p:cNvSpPr/>
          <p:nvPr/>
        </p:nvSpPr>
        <p:spPr>
          <a:xfrm>
            <a:off x="4167554" y="2004646"/>
            <a:ext cx="2892669" cy="1820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4941B0AC-9298-4790-986D-46EF04B02888}"/>
              </a:ext>
            </a:extLst>
          </p:cNvPr>
          <p:cNvGrpSpPr/>
          <p:nvPr/>
        </p:nvGrpSpPr>
        <p:grpSpPr>
          <a:xfrm>
            <a:off x="2990086" y="2956076"/>
            <a:ext cx="846975" cy="1941239"/>
            <a:chOff x="7160434" y="2918605"/>
            <a:chExt cx="846975" cy="1941239"/>
          </a:xfrm>
        </p:grpSpPr>
        <p:sp>
          <p:nvSpPr>
            <p:cNvPr id="8" name="Rechthoek: afgeronde hoeken 7">
              <a:extLst>
                <a:ext uri="{FF2B5EF4-FFF2-40B4-BE49-F238E27FC236}">
                  <a16:creationId xmlns:a16="http://schemas.microsoft.com/office/drawing/2014/main" id="{BC2D9F8F-2C31-424B-A187-2FCD63B7AEA0}"/>
                </a:ext>
              </a:extLst>
            </p:cNvPr>
            <p:cNvSpPr/>
            <p:nvPr/>
          </p:nvSpPr>
          <p:spPr>
            <a:xfrm>
              <a:off x="7160434" y="2918605"/>
              <a:ext cx="846975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id="{171AB473-0C77-4D0E-A3BD-F050D6266399}"/>
                </a:ext>
              </a:extLst>
            </p:cNvPr>
            <p:cNvSpPr/>
            <p:nvPr/>
          </p:nvSpPr>
          <p:spPr>
            <a:xfrm>
              <a:off x="7160434" y="3695100"/>
              <a:ext cx="83952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: afgeronde hoeken 10">
              <a:extLst>
                <a:ext uri="{FF2B5EF4-FFF2-40B4-BE49-F238E27FC236}">
                  <a16:creationId xmlns:a16="http://schemas.microsoft.com/office/drawing/2014/main" id="{71A3F3A3-4726-45DB-958F-E14D6898049C}"/>
                </a:ext>
              </a:extLst>
            </p:cNvPr>
            <p:cNvSpPr/>
            <p:nvPr/>
          </p:nvSpPr>
          <p:spPr>
            <a:xfrm>
              <a:off x="7167881" y="4459609"/>
              <a:ext cx="83952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9363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DFC45E52-BA64-4D2A-8E1C-98C9B39AF006}"/>
              </a:ext>
            </a:extLst>
          </p:cNvPr>
          <p:cNvSpPr txBox="1"/>
          <p:nvPr/>
        </p:nvSpPr>
        <p:spPr>
          <a:xfrm>
            <a:off x="1820254" y="5591693"/>
            <a:ext cx="355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2 valentie-elektronen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30D16C-65B0-4C45-86F9-6B0D64A0F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6" t="5929" b="8826"/>
          <a:stretch/>
        </p:blipFill>
        <p:spPr>
          <a:xfrm>
            <a:off x="612000" y="512748"/>
            <a:ext cx="8537249" cy="438456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1D1C04B-2FF9-4DC5-9EA5-72130031191E}"/>
              </a:ext>
            </a:extLst>
          </p:cNvPr>
          <p:cNvSpPr/>
          <p:nvPr/>
        </p:nvSpPr>
        <p:spPr>
          <a:xfrm>
            <a:off x="4167554" y="2004646"/>
            <a:ext cx="2892669" cy="1820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4941B0AC-9298-4790-986D-46EF04B02888}"/>
              </a:ext>
            </a:extLst>
          </p:cNvPr>
          <p:cNvGrpSpPr/>
          <p:nvPr/>
        </p:nvGrpSpPr>
        <p:grpSpPr>
          <a:xfrm>
            <a:off x="2990086" y="2956076"/>
            <a:ext cx="846975" cy="1941239"/>
            <a:chOff x="7160434" y="2918605"/>
            <a:chExt cx="846975" cy="1941239"/>
          </a:xfrm>
        </p:grpSpPr>
        <p:sp>
          <p:nvSpPr>
            <p:cNvPr id="8" name="Rechthoek: afgeronde hoeken 7">
              <a:extLst>
                <a:ext uri="{FF2B5EF4-FFF2-40B4-BE49-F238E27FC236}">
                  <a16:creationId xmlns:a16="http://schemas.microsoft.com/office/drawing/2014/main" id="{BC2D9F8F-2C31-424B-A187-2FCD63B7AEA0}"/>
                </a:ext>
              </a:extLst>
            </p:cNvPr>
            <p:cNvSpPr/>
            <p:nvPr/>
          </p:nvSpPr>
          <p:spPr>
            <a:xfrm>
              <a:off x="7160434" y="2918605"/>
              <a:ext cx="846975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id="{171AB473-0C77-4D0E-A3BD-F050D6266399}"/>
                </a:ext>
              </a:extLst>
            </p:cNvPr>
            <p:cNvSpPr/>
            <p:nvPr/>
          </p:nvSpPr>
          <p:spPr>
            <a:xfrm>
              <a:off x="7160434" y="3695100"/>
              <a:ext cx="83952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: afgeronde hoeken 10">
              <a:extLst>
                <a:ext uri="{FF2B5EF4-FFF2-40B4-BE49-F238E27FC236}">
                  <a16:creationId xmlns:a16="http://schemas.microsoft.com/office/drawing/2014/main" id="{71A3F3A3-4726-45DB-958F-E14D6898049C}"/>
                </a:ext>
              </a:extLst>
            </p:cNvPr>
            <p:cNvSpPr/>
            <p:nvPr/>
          </p:nvSpPr>
          <p:spPr>
            <a:xfrm>
              <a:off x="7167881" y="4459609"/>
              <a:ext cx="83952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2930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al 24"/>
          <p:cNvSpPr>
            <a:spLocks noChangeAspect="1"/>
          </p:cNvSpPr>
          <p:nvPr/>
        </p:nvSpPr>
        <p:spPr>
          <a:xfrm>
            <a:off x="5629987" y="351264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/>
          <p:cNvSpPr/>
          <p:nvPr/>
        </p:nvSpPr>
        <p:spPr>
          <a:xfrm>
            <a:off x="2434205" y="241687"/>
            <a:ext cx="6476170" cy="635033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5529677" y="31220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>
            <a:spLocks noChangeAspect="1"/>
          </p:cNvSpPr>
          <p:nvPr/>
        </p:nvSpPr>
        <p:spPr>
          <a:xfrm>
            <a:off x="5553445" y="343638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>
            <a:spLocks noChangeAspect="1"/>
          </p:cNvSpPr>
          <p:nvPr/>
        </p:nvSpPr>
        <p:spPr>
          <a:xfrm>
            <a:off x="5456972" y="32937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609372" y="3446167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79218" y="342499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918267" y="3340398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>
            <a:spLocks noChangeAspect="1"/>
          </p:cNvSpPr>
          <p:nvPr/>
        </p:nvSpPr>
        <p:spPr>
          <a:xfrm>
            <a:off x="5508804" y="3459056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>
            <a:spLocks noChangeAspect="1"/>
          </p:cNvSpPr>
          <p:nvPr/>
        </p:nvSpPr>
        <p:spPr>
          <a:xfrm>
            <a:off x="5624751" y="3140080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>
            <a:spLocks noChangeAspect="1"/>
          </p:cNvSpPr>
          <p:nvPr/>
        </p:nvSpPr>
        <p:spPr>
          <a:xfrm>
            <a:off x="5744295" y="3506091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/>
          <p:cNvSpPr>
            <a:spLocks noChangeAspect="1"/>
          </p:cNvSpPr>
          <p:nvPr/>
        </p:nvSpPr>
        <p:spPr>
          <a:xfrm>
            <a:off x="5480142" y="320793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>
            <a:spLocks noChangeAspect="1"/>
          </p:cNvSpPr>
          <p:nvPr/>
        </p:nvSpPr>
        <p:spPr>
          <a:xfrm>
            <a:off x="5564258" y="332666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>
            <a:spLocks noChangeAspect="1"/>
          </p:cNvSpPr>
          <p:nvPr/>
        </p:nvSpPr>
        <p:spPr>
          <a:xfrm>
            <a:off x="5474718" y="342330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630483" y="3317240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>
            <a:spLocks noChangeAspect="1"/>
          </p:cNvSpPr>
          <p:nvPr/>
        </p:nvSpPr>
        <p:spPr>
          <a:xfrm>
            <a:off x="5846960" y="32279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/>
          <p:cNvSpPr>
            <a:spLocks noChangeAspect="1"/>
          </p:cNvSpPr>
          <p:nvPr/>
        </p:nvSpPr>
        <p:spPr>
          <a:xfrm flipH="1">
            <a:off x="4627858" y="5711897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>
            <a:spLocks noChangeAspect="1"/>
          </p:cNvSpPr>
          <p:nvPr/>
        </p:nvSpPr>
        <p:spPr>
          <a:xfrm flipH="1">
            <a:off x="8110198" y="131676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>
            <a:spLocks noChangeAspect="1"/>
          </p:cNvSpPr>
          <p:nvPr/>
        </p:nvSpPr>
        <p:spPr>
          <a:xfrm flipH="1">
            <a:off x="3286655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>
            <a:spLocks noChangeAspect="1"/>
          </p:cNvSpPr>
          <p:nvPr/>
        </p:nvSpPr>
        <p:spPr>
          <a:xfrm flipH="1">
            <a:off x="4956870" y="914846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/>
          <p:cNvSpPr>
            <a:spLocks noChangeAspect="1"/>
          </p:cNvSpPr>
          <p:nvPr/>
        </p:nvSpPr>
        <p:spPr>
          <a:xfrm flipH="1">
            <a:off x="7830992" y="2152031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al 37"/>
          <p:cNvSpPr>
            <a:spLocks noChangeAspect="1"/>
          </p:cNvSpPr>
          <p:nvPr/>
        </p:nvSpPr>
        <p:spPr>
          <a:xfrm flipH="1">
            <a:off x="2576867" y="446179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>
            <a:spLocks noChangeAspect="1"/>
          </p:cNvSpPr>
          <p:nvPr/>
        </p:nvSpPr>
        <p:spPr>
          <a:xfrm flipH="1">
            <a:off x="6837608" y="562450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>
            <a:spLocks noChangeAspect="1"/>
          </p:cNvSpPr>
          <p:nvPr/>
        </p:nvSpPr>
        <p:spPr>
          <a:xfrm flipH="1">
            <a:off x="6490929" y="997632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/>
          <p:cNvSpPr>
            <a:spLocks noChangeAspect="1"/>
          </p:cNvSpPr>
          <p:nvPr/>
        </p:nvSpPr>
        <p:spPr>
          <a:xfrm flipH="1">
            <a:off x="3605270" y="86111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al 42"/>
          <p:cNvSpPr>
            <a:spLocks noChangeAspect="1"/>
          </p:cNvSpPr>
          <p:nvPr/>
        </p:nvSpPr>
        <p:spPr>
          <a:xfrm flipH="1">
            <a:off x="2547325" y="233156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>
            <a:spLocks noChangeAspect="1"/>
          </p:cNvSpPr>
          <p:nvPr/>
        </p:nvSpPr>
        <p:spPr>
          <a:xfrm flipH="1">
            <a:off x="6766856" y="6383934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Ovaal 44"/>
          <p:cNvSpPr>
            <a:spLocks noChangeAspect="1"/>
          </p:cNvSpPr>
          <p:nvPr/>
        </p:nvSpPr>
        <p:spPr>
          <a:xfrm flipH="1">
            <a:off x="4238081" y="6277264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Ovaal 46"/>
          <p:cNvSpPr>
            <a:spLocks noChangeAspect="1"/>
          </p:cNvSpPr>
          <p:nvPr/>
        </p:nvSpPr>
        <p:spPr>
          <a:xfrm flipH="1">
            <a:off x="6684070" y="39405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Ovaal 47"/>
          <p:cNvSpPr>
            <a:spLocks noChangeAspect="1"/>
          </p:cNvSpPr>
          <p:nvPr/>
        </p:nvSpPr>
        <p:spPr>
          <a:xfrm flipH="1">
            <a:off x="8720557" y="429622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Ovaal 48"/>
          <p:cNvSpPr>
            <a:spLocks noChangeAspect="1"/>
          </p:cNvSpPr>
          <p:nvPr/>
        </p:nvSpPr>
        <p:spPr>
          <a:xfrm>
            <a:off x="5999360" y="338039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al 49"/>
          <p:cNvSpPr>
            <a:spLocks noChangeAspect="1"/>
          </p:cNvSpPr>
          <p:nvPr/>
        </p:nvSpPr>
        <p:spPr>
          <a:xfrm>
            <a:off x="5764837" y="3013363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Ovaal 50"/>
          <p:cNvSpPr>
            <a:spLocks noChangeAspect="1"/>
          </p:cNvSpPr>
          <p:nvPr/>
        </p:nvSpPr>
        <p:spPr>
          <a:xfrm>
            <a:off x="5901590" y="3083776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Ovaal 51"/>
          <p:cNvSpPr>
            <a:spLocks noChangeAspect="1"/>
          </p:cNvSpPr>
          <p:nvPr/>
        </p:nvSpPr>
        <p:spPr>
          <a:xfrm>
            <a:off x="5870347" y="35778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Ovaal 52"/>
          <p:cNvSpPr>
            <a:spLocks noChangeAspect="1"/>
          </p:cNvSpPr>
          <p:nvPr/>
        </p:nvSpPr>
        <p:spPr>
          <a:xfrm>
            <a:off x="6004853" y="3143046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Ovaal 53"/>
          <p:cNvSpPr>
            <a:spLocks noChangeAspect="1"/>
          </p:cNvSpPr>
          <p:nvPr/>
        </p:nvSpPr>
        <p:spPr>
          <a:xfrm>
            <a:off x="5653248" y="302069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Ovaal 54"/>
          <p:cNvSpPr>
            <a:spLocks noChangeAspect="1"/>
          </p:cNvSpPr>
          <p:nvPr/>
        </p:nvSpPr>
        <p:spPr>
          <a:xfrm>
            <a:off x="6006452" y="323160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Ovaal 55"/>
          <p:cNvSpPr>
            <a:spLocks noChangeAspect="1"/>
          </p:cNvSpPr>
          <p:nvPr/>
        </p:nvSpPr>
        <p:spPr>
          <a:xfrm>
            <a:off x="5908479" y="350118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Ovaal 56"/>
          <p:cNvSpPr>
            <a:spLocks noChangeAspect="1"/>
          </p:cNvSpPr>
          <p:nvPr/>
        </p:nvSpPr>
        <p:spPr>
          <a:xfrm>
            <a:off x="6011145" y="3404927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Ovaal 57"/>
          <p:cNvSpPr>
            <a:spLocks noChangeAspect="1"/>
          </p:cNvSpPr>
          <p:nvPr/>
        </p:nvSpPr>
        <p:spPr>
          <a:xfrm>
            <a:off x="5732154" y="35789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Tekstvak 58"/>
          <p:cNvSpPr txBox="1"/>
          <p:nvPr/>
        </p:nvSpPr>
        <p:spPr>
          <a:xfrm>
            <a:off x="109400" y="0"/>
            <a:ext cx="5101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Ar </a:t>
            </a:r>
            <a:r>
              <a:rPr lang="nl-NL" sz="400" dirty="0"/>
              <a:t>                             </a:t>
            </a:r>
            <a:r>
              <a:rPr lang="nl-NL" sz="2400" dirty="0">
                <a:solidFill>
                  <a:srgbClr val="FF0000"/>
                </a:solidFill>
              </a:rPr>
              <a:t>edelgas</a:t>
            </a:r>
            <a:endParaRPr lang="nl-NL" sz="6000" dirty="0">
              <a:solidFill>
                <a:srgbClr val="FF0000"/>
              </a:solidFill>
            </a:endParaRPr>
          </a:p>
          <a:p>
            <a:r>
              <a:rPr lang="nl-NL" sz="2000" dirty="0"/>
              <a:t>18 elektronen</a:t>
            </a:r>
          </a:p>
          <a:p>
            <a:endParaRPr lang="nl-NL" sz="2000" dirty="0"/>
          </a:p>
          <a:p>
            <a:r>
              <a:rPr lang="nl-NL" sz="2000" dirty="0"/>
              <a:t>elektronenconfiguratie</a:t>
            </a:r>
          </a:p>
          <a:p>
            <a:r>
              <a:rPr lang="nl-NL" sz="2000" dirty="0"/>
              <a:t>2,8,</a:t>
            </a:r>
            <a:r>
              <a:rPr lang="nl-NL" sz="2000" dirty="0">
                <a:solidFill>
                  <a:srgbClr val="FF0000"/>
                </a:solidFill>
              </a:rPr>
              <a:t>8</a:t>
            </a:r>
            <a:r>
              <a:rPr lang="nl-NL" sz="2000" dirty="0"/>
              <a:t> </a:t>
            </a:r>
          </a:p>
        </p:txBody>
      </p:sp>
      <p:sp>
        <p:nvSpPr>
          <p:cNvPr id="60" name="Ovaal 59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Ovaal 60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68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DFC45E52-BA64-4D2A-8E1C-98C9B39AF006}"/>
              </a:ext>
            </a:extLst>
          </p:cNvPr>
          <p:cNvSpPr txBox="1"/>
          <p:nvPr/>
        </p:nvSpPr>
        <p:spPr>
          <a:xfrm>
            <a:off x="1820254" y="5591693"/>
            <a:ext cx="35550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2400" dirty="0"/>
              <a:t>2 valentie-elektronen</a:t>
            </a:r>
          </a:p>
          <a:p>
            <a:r>
              <a:rPr lang="nl-NL" sz="2400" dirty="0">
                <a:solidFill>
                  <a:srgbClr val="FF0000"/>
                </a:solidFill>
              </a:rPr>
              <a:t>ionlading dus 2+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30D16C-65B0-4C45-86F9-6B0D64A0FB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6" t="5929" b="8826"/>
          <a:stretch/>
        </p:blipFill>
        <p:spPr>
          <a:xfrm>
            <a:off x="612000" y="512748"/>
            <a:ext cx="8537249" cy="438456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1D1C04B-2FF9-4DC5-9EA5-72130031191E}"/>
              </a:ext>
            </a:extLst>
          </p:cNvPr>
          <p:cNvSpPr/>
          <p:nvPr/>
        </p:nvSpPr>
        <p:spPr>
          <a:xfrm>
            <a:off x="4167554" y="2004646"/>
            <a:ext cx="2892669" cy="1820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4941B0AC-9298-4790-986D-46EF04B02888}"/>
              </a:ext>
            </a:extLst>
          </p:cNvPr>
          <p:cNvGrpSpPr/>
          <p:nvPr/>
        </p:nvGrpSpPr>
        <p:grpSpPr>
          <a:xfrm>
            <a:off x="2990086" y="2956076"/>
            <a:ext cx="846975" cy="1941239"/>
            <a:chOff x="7160434" y="2918605"/>
            <a:chExt cx="846975" cy="1941239"/>
          </a:xfrm>
        </p:grpSpPr>
        <p:sp>
          <p:nvSpPr>
            <p:cNvPr id="8" name="Rechthoek: afgeronde hoeken 7">
              <a:extLst>
                <a:ext uri="{FF2B5EF4-FFF2-40B4-BE49-F238E27FC236}">
                  <a16:creationId xmlns:a16="http://schemas.microsoft.com/office/drawing/2014/main" id="{BC2D9F8F-2C31-424B-A187-2FCD63B7AEA0}"/>
                </a:ext>
              </a:extLst>
            </p:cNvPr>
            <p:cNvSpPr/>
            <p:nvPr/>
          </p:nvSpPr>
          <p:spPr>
            <a:xfrm>
              <a:off x="7160434" y="2918605"/>
              <a:ext cx="846975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id="{171AB473-0C77-4D0E-A3BD-F050D6266399}"/>
                </a:ext>
              </a:extLst>
            </p:cNvPr>
            <p:cNvSpPr/>
            <p:nvPr/>
          </p:nvSpPr>
          <p:spPr>
            <a:xfrm>
              <a:off x="7160434" y="3695100"/>
              <a:ext cx="83952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: afgeronde hoeken 10">
              <a:extLst>
                <a:ext uri="{FF2B5EF4-FFF2-40B4-BE49-F238E27FC236}">
                  <a16:creationId xmlns:a16="http://schemas.microsoft.com/office/drawing/2014/main" id="{71A3F3A3-4726-45DB-958F-E14D6898049C}"/>
                </a:ext>
              </a:extLst>
            </p:cNvPr>
            <p:cNvSpPr/>
            <p:nvPr/>
          </p:nvSpPr>
          <p:spPr>
            <a:xfrm>
              <a:off x="7167881" y="4459609"/>
              <a:ext cx="83952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2981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09DC3DD-C829-4356-B3DE-10BA8DA65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01" t="13426" r="6634" b="22735"/>
          <a:stretch/>
        </p:blipFill>
        <p:spPr>
          <a:xfrm>
            <a:off x="282010" y="512748"/>
            <a:ext cx="8616025" cy="4384568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4F5459E1-0BD8-49A4-B367-F7AE7777331C}"/>
              </a:ext>
            </a:extLst>
          </p:cNvPr>
          <p:cNvGrpSpPr/>
          <p:nvPr/>
        </p:nvGrpSpPr>
        <p:grpSpPr>
          <a:xfrm>
            <a:off x="6402121" y="2934000"/>
            <a:ext cx="792000" cy="1946391"/>
            <a:chOff x="7176427" y="2913959"/>
            <a:chExt cx="819297" cy="1946391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9BA363F7-8DEB-40AD-8508-D9A4D5188DAC}"/>
                </a:ext>
              </a:extLst>
            </p:cNvPr>
            <p:cNvSpPr/>
            <p:nvPr/>
          </p:nvSpPr>
          <p:spPr>
            <a:xfrm>
              <a:off x="7176427" y="2913959"/>
              <a:ext cx="819297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C5395659-E8C5-4B41-A973-8D38616425B5}"/>
                </a:ext>
              </a:extLst>
            </p:cNvPr>
            <p:cNvSpPr/>
            <p:nvPr/>
          </p:nvSpPr>
          <p:spPr>
            <a:xfrm>
              <a:off x="7179788" y="3674945"/>
              <a:ext cx="815936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3BCECD8D-F747-448A-ACDC-4F98248DF36C}"/>
                </a:ext>
              </a:extLst>
            </p:cNvPr>
            <p:cNvSpPr/>
            <p:nvPr/>
          </p:nvSpPr>
          <p:spPr>
            <a:xfrm>
              <a:off x="7176427" y="4460115"/>
              <a:ext cx="815936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4919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09DC3DD-C829-4356-B3DE-10BA8DA65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01" t="13426" r="6634" b="22735"/>
          <a:stretch/>
        </p:blipFill>
        <p:spPr>
          <a:xfrm>
            <a:off x="282010" y="512748"/>
            <a:ext cx="8616025" cy="438456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EBA444D-33E0-48C8-BEC3-5896C873A56B}"/>
              </a:ext>
            </a:extLst>
          </p:cNvPr>
          <p:cNvSpPr txBox="1"/>
          <p:nvPr/>
        </p:nvSpPr>
        <p:spPr>
          <a:xfrm>
            <a:off x="5067656" y="5667185"/>
            <a:ext cx="285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2400" dirty="0">
                <a:solidFill>
                  <a:srgbClr val="FF0000"/>
                </a:solidFill>
              </a:rPr>
              <a:t>7 valentie-elektronen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404FF21B-DAE3-4A7B-99AD-D134DAFF9D39}"/>
              </a:ext>
            </a:extLst>
          </p:cNvPr>
          <p:cNvGrpSpPr/>
          <p:nvPr/>
        </p:nvGrpSpPr>
        <p:grpSpPr>
          <a:xfrm>
            <a:off x="6402121" y="2934000"/>
            <a:ext cx="792000" cy="1946391"/>
            <a:chOff x="7176427" y="2913959"/>
            <a:chExt cx="819297" cy="1946391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65350598-B061-4D17-A45F-4417256A6FE6}"/>
                </a:ext>
              </a:extLst>
            </p:cNvPr>
            <p:cNvSpPr/>
            <p:nvPr/>
          </p:nvSpPr>
          <p:spPr>
            <a:xfrm>
              <a:off x="7176427" y="2913959"/>
              <a:ext cx="819297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B00B239F-488B-40CF-AD7D-9D177A70C78B}"/>
                </a:ext>
              </a:extLst>
            </p:cNvPr>
            <p:cNvSpPr/>
            <p:nvPr/>
          </p:nvSpPr>
          <p:spPr>
            <a:xfrm>
              <a:off x="7179788" y="3674945"/>
              <a:ext cx="815936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0A12A392-82B9-4641-900B-790329CDA7DD}"/>
                </a:ext>
              </a:extLst>
            </p:cNvPr>
            <p:cNvSpPr/>
            <p:nvPr/>
          </p:nvSpPr>
          <p:spPr>
            <a:xfrm>
              <a:off x="7176427" y="4460115"/>
              <a:ext cx="815936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4299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09DC3DD-C829-4356-B3DE-10BA8DA65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01" t="13426" r="6634" b="22735"/>
          <a:stretch/>
        </p:blipFill>
        <p:spPr>
          <a:xfrm>
            <a:off x="282010" y="512748"/>
            <a:ext cx="8616025" cy="438456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EBA444D-33E0-48C8-BEC3-5896C873A56B}"/>
              </a:ext>
            </a:extLst>
          </p:cNvPr>
          <p:cNvSpPr txBox="1"/>
          <p:nvPr/>
        </p:nvSpPr>
        <p:spPr>
          <a:xfrm>
            <a:off x="5067656" y="5667185"/>
            <a:ext cx="285751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2400" dirty="0"/>
              <a:t>7 valentie-elektronen</a:t>
            </a:r>
          </a:p>
          <a:p>
            <a:r>
              <a:rPr lang="nl-NL" sz="2400" dirty="0">
                <a:solidFill>
                  <a:srgbClr val="FF0000"/>
                </a:solidFill>
              </a:rPr>
              <a:t>ionlading dus 1-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404FF21B-DAE3-4A7B-99AD-D134DAFF9D39}"/>
              </a:ext>
            </a:extLst>
          </p:cNvPr>
          <p:cNvGrpSpPr/>
          <p:nvPr/>
        </p:nvGrpSpPr>
        <p:grpSpPr>
          <a:xfrm>
            <a:off x="6402121" y="2934000"/>
            <a:ext cx="792000" cy="1946391"/>
            <a:chOff x="7176427" y="2913959"/>
            <a:chExt cx="819297" cy="1946391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65350598-B061-4D17-A45F-4417256A6FE6}"/>
                </a:ext>
              </a:extLst>
            </p:cNvPr>
            <p:cNvSpPr/>
            <p:nvPr/>
          </p:nvSpPr>
          <p:spPr>
            <a:xfrm>
              <a:off x="7176427" y="2913959"/>
              <a:ext cx="819297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B00B239F-488B-40CF-AD7D-9D177A70C78B}"/>
                </a:ext>
              </a:extLst>
            </p:cNvPr>
            <p:cNvSpPr/>
            <p:nvPr/>
          </p:nvSpPr>
          <p:spPr>
            <a:xfrm>
              <a:off x="7179788" y="3674945"/>
              <a:ext cx="815936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0A12A392-82B9-4641-900B-790329CDA7DD}"/>
                </a:ext>
              </a:extLst>
            </p:cNvPr>
            <p:cNvSpPr/>
            <p:nvPr/>
          </p:nvSpPr>
          <p:spPr>
            <a:xfrm>
              <a:off x="7176427" y="4460115"/>
              <a:ext cx="815936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85331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09DC3DD-C829-4356-B3DE-10BA8DA65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01" t="13426" r="6634" b="22735"/>
          <a:stretch/>
        </p:blipFill>
        <p:spPr>
          <a:xfrm>
            <a:off x="282010" y="512748"/>
            <a:ext cx="8616025" cy="4384568"/>
          </a:xfrm>
          <a:prstGeom prst="rect">
            <a:avLst/>
          </a:prstGeom>
        </p:spPr>
      </p:pic>
      <p:grpSp>
        <p:nvGrpSpPr>
          <p:cNvPr id="12" name="Groep 11">
            <a:extLst>
              <a:ext uri="{FF2B5EF4-FFF2-40B4-BE49-F238E27FC236}">
                <a16:creationId xmlns:a16="http://schemas.microsoft.com/office/drawing/2014/main" id="{8DB9D831-5A23-4519-9521-1509D8A6ED1C}"/>
              </a:ext>
            </a:extLst>
          </p:cNvPr>
          <p:cNvGrpSpPr/>
          <p:nvPr/>
        </p:nvGrpSpPr>
        <p:grpSpPr>
          <a:xfrm>
            <a:off x="5606017" y="2926800"/>
            <a:ext cx="819298" cy="1951835"/>
            <a:chOff x="7196657" y="2908515"/>
            <a:chExt cx="819298" cy="1951835"/>
          </a:xfrm>
        </p:grpSpPr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30EC9A70-0141-49CF-9DC9-F79FF5594DDF}"/>
                </a:ext>
              </a:extLst>
            </p:cNvPr>
            <p:cNvSpPr/>
            <p:nvPr/>
          </p:nvSpPr>
          <p:spPr>
            <a:xfrm>
              <a:off x="7196658" y="2908515"/>
              <a:ext cx="819297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7661A9B2-3D4A-4D4B-8DA4-312D5449122E}"/>
                </a:ext>
              </a:extLst>
            </p:cNvPr>
            <p:cNvSpPr/>
            <p:nvPr/>
          </p:nvSpPr>
          <p:spPr>
            <a:xfrm>
              <a:off x="7196657" y="3682515"/>
              <a:ext cx="819297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: afgeronde hoeken 14">
              <a:extLst>
                <a:ext uri="{FF2B5EF4-FFF2-40B4-BE49-F238E27FC236}">
                  <a16:creationId xmlns:a16="http://schemas.microsoft.com/office/drawing/2014/main" id="{0DBBE71A-E492-4FD1-A225-32886E8BCB28}"/>
                </a:ext>
              </a:extLst>
            </p:cNvPr>
            <p:cNvSpPr/>
            <p:nvPr/>
          </p:nvSpPr>
          <p:spPr>
            <a:xfrm>
              <a:off x="7196657" y="4460115"/>
              <a:ext cx="81929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1945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09DC3DD-C829-4356-B3DE-10BA8DA65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01" t="13426" r="6634" b="22735"/>
          <a:stretch/>
        </p:blipFill>
        <p:spPr>
          <a:xfrm>
            <a:off x="282010" y="512748"/>
            <a:ext cx="8616025" cy="4384568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BA7EAF6A-0406-4D8C-846A-75AFD267B1AE}"/>
              </a:ext>
            </a:extLst>
          </p:cNvPr>
          <p:cNvGrpSpPr/>
          <p:nvPr/>
        </p:nvGrpSpPr>
        <p:grpSpPr>
          <a:xfrm>
            <a:off x="5606017" y="2926800"/>
            <a:ext cx="819298" cy="1951835"/>
            <a:chOff x="7196657" y="2908515"/>
            <a:chExt cx="819298" cy="1951835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019B7049-4120-4217-A47D-10FE0769C27D}"/>
                </a:ext>
              </a:extLst>
            </p:cNvPr>
            <p:cNvSpPr/>
            <p:nvPr/>
          </p:nvSpPr>
          <p:spPr>
            <a:xfrm>
              <a:off x="7196658" y="2908515"/>
              <a:ext cx="819297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26C2348C-A97C-4098-98D3-5A85CF394A37}"/>
                </a:ext>
              </a:extLst>
            </p:cNvPr>
            <p:cNvSpPr/>
            <p:nvPr/>
          </p:nvSpPr>
          <p:spPr>
            <a:xfrm>
              <a:off x="7196657" y="3682515"/>
              <a:ext cx="819297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68F001D9-92A7-461A-85B1-1DAD2C112614}"/>
                </a:ext>
              </a:extLst>
            </p:cNvPr>
            <p:cNvSpPr/>
            <p:nvPr/>
          </p:nvSpPr>
          <p:spPr>
            <a:xfrm>
              <a:off x="7196657" y="4460115"/>
              <a:ext cx="81929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5B889473-B658-4539-ACCE-88C84DABF489}"/>
              </a:ext>
            </a:extLst>
          </p:cNvPr>
          <p:cNvSpPr txBox="1"/>
          <p:nvPr/>
        </p:nvSpPr>
        <p:spPr>
          <a:xfrm>
            <a:off x="5067656" y="5667185"/>
            <a:ext cx="285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2400" dirty="0">
                <a:solidFill>
                  <a:srgbClr val="FF0000"/>
                </a:solidFill>
              </a:rPr>
              <a:t>6 valentie-elektronen</a:t>
            </a:r>
          </a:p>
        </p:txBody>
      </p:sp>
    </p:spTree>
    <p:extLst>
      <p:ext uri="{BB962C8B-B14F-4D97-AF65-F5344CB8AC3E}">
        <p14:creationId xmlns:p14="http://schemas.microsoft.com/office/powerpoint/2010/main" val="25535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09DC3DD-C829-4356-B3DE-10BA8DA65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01" t="13426" r="6634" b="22735"/>
          <a:stretch/>
        </p:blipFill>
        <p:spPr>
          <a:xfrm>
            <a:off x="282010" y="512748"/>
            <a:ext cx="8616025" cy="4384568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BA7EAF6A-0406-4D8C-846A-75AFD267B1AE}"/>
              </a:ext>
            </a:extLst>
          </p:cNvPr>
          <p:cNvGrpSpPr/>
          <p:nvPr/>
        </p:nvGrpSpPr>
        <p:grpSpPr>
          <a:xfrm>
            <a:off x="5606017" y="2926800"/>
            <a:ext cx="819298" cy="1951835"/>
            <a:chOff x="7196657" y="2908515"/>
            <a:chExt cx="819298" cy="1951835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019B7049-4120-4217-A47D-10FE0769C27D}"/>
                </a:ext>
              </a:extLst>
            </p:cNvPr>
            <p:cNvSpPr/>
            <p:nvPr/>
          </p:nvSpPr>
          <p:spPr>
            <a:xfrm>
              <a:off x="7196658" y="2908515"/>
              <a:ext cx="819297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26C2348C-A97C-4098-98D3-5A85CF394A37}"/>
                </a:ext>
              </a:extLst>
            </p:cNvPr>
            <p:cNvSpPr/>
            <p:nvPr/>
          </p:nvSpPr>
          <p:spPr>
            <a:xfrm>
              <a:off x="7196657" y="3682515"/>
              <a:ext cx="819297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68F001D9-92A7-461A-85B1-1DAD2C112614}"/>
                </a:ext>
              </a:extLst>
            </p:cNvPr>
            <p:cNvSpPr/>
            <p:nvPr/>
          </p:nvSpPr>
          <p:spPr>
            <a:xfrm>
              <a:off x="7196657" y="4460115"/>
              <a:ext cx="81929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5B889473-B658-4539-ACCE-88C84DABF489}"/>
              </a:ext>
            </a:extLst>
          </p:cNvPr>
          <p:cNvSpPr txBox="1"/>
          <p:nvPr/>
        </p:nvSpPr>
        <p:spPr>
          <a:xfrm>
            <a:off x="5067656" y="5667185"/>
            <a:ext cx="285751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2400" dirty="0"/>
              <a:t>6 valentie-elektronen</a:t>
            </a:r>
          </a:p>
          <a:p>
            <a:r>
              <a:rPr lang="nl-NL" sz="2400" dirty="0">
                <a:solidFill>
                  <a:srgbClr val="FF0000"/>
                </a:solidFill>
              </a:rPr>
              <a:t>ionlading dus 2-</a:t>
            </a:r>
          </a:p>
        </p:txBody>
      </p:sp>
    </p:spTree>
    <p:extLst>
      <p:ext uri="{BB962C8B-B14F-4D97-AF65-F5344CB8AC3E}">
        <p14:creationId xmlns:p14="http://schemas.microsoft.com/office/powerpoint/2010/main" val="219859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09DC3DD-C829-4356-B3DE-10BA8DA65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01" t="13426" r="6634" b="22735"/>
          <a:stretch/>
        </p:blipFill>
        <p:spPr>
          <a:xfrm>
            <a:off x="282010" y="512748"/>
            <a:ext cx="8616025" cy="4384568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B6C89FDF-D2BB-4586-9B88-7171A74118AB}"/>
              </a:ext>
            </a:extLst>
          </p:cNvPr>
          <p:cNvGrpSpPr/>
          <p:nvPr/>
        </p:nvGrpSpPr>
        <p:grpSpPr>
          <a:xfrm>
            <a:off x="4811258" y="2934000"/>
            <a:ext cx="819298" cy="1951835"/>
            <a:chOff x="7196657" y="2908515"/>
            <a:chExt cx="819298" cy="1951835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32D61ADC-FE4A-4C1B-96E2-75AC6305F7C7}"/>
                </a:ext>
              </a:extLst>
            </p:cNvPr>
            <p:cNvSpPr/>
            <p:nvPr/>
          </p:nvSpPr>
          <p:spPr>
            <a:xfrm>
              <a:off x="7196658" y="2908515"/>
              <a:ext cx="819297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35FB0721-49B4-4D4B-A003-C768AEA8B018}"/>
                </a:ext>
              </a:extLst>
            </p:cNvPr>
            <p:cNvSpPr/>
            <p:nvPr/>
          </p:nvSpPr>
          <p:spPr>
            <a:xfrm>
              <a:off x="7196657" y="3682515"/>
              <a:ext cx="81929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716B4BE8-E34A-414E-9674-99FC09394E9E}"/>
                </a:ext>
              </a:extLst>
            </p:cNvPr>
            <p:cNvSpPr/>
            <p:nvPr/>
          </p:nvSpPr>
          <p:spPr>
            <a:xfrm>
              <a:off x="7196657" y="4460115"/>
              <a:ext cx="81929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5961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09DC3DD-C829-4356-B3DE-10BA8DA65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01" t="13426" r="6634" b="22735"/>
          <a:stretch/>
        </p:blipFill>
        <p:spPr>
          <a:xfrm>
            <a:off x="282010" y="512748"/>
            <a:ext cx="8616025" cy="4384568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9A537660-3A8C-4F60-B8F6-1F1B35949FC1}"/>
              </a:ext>
            </a:extLst>
          </p:cNvPr>
          <p:cNvGrpSpPr/>
          <p:nvPr/>
        </p:nvGrpSpPr>
        <p:grpSpPr>
          <a:xfrm>
            <a:off x="4811258" y="2934000"/>
            <a:ext cx="819298" cy="1951835"/>
            <a:chOff x="7196657" y="2908515"/>
            <a:chExt cx="819298" cy="1951835"/>
          </a:xfrm>
        </p:grpSpPr>
        <p:sp>
          <p:nvSpPr>
            <p:cNvPr id="8" name="Rechthoek: afgeronde hoeken 7">
              <a:extLst>
                <a:ext uri="{FF2B5EF4-FFF2-40B4-BE49-F238E27FC236}">
                  <a16:creationId xmlns:a16="http://schemas.microsoft.com/office/drawing/2014/main" id="{45A96694-B0E6-415C-82D3-028E43491E10}"/>
                </a:ext>
              </a:extLst>
            </p:cNvPr>
            <p:cNvSpPr/>
            <p:nvPr/>
          </p:nvSpPr>
          <p:spPr>
            <a:xfrm>
              <a:off x="7196658" y="2908515"/>
              <a:ext cx="819297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: afgeronde hoeken 8">
              <a:extLst>
                <a:ext uri="{FF2B5EF4-FFF2-40B4-BE49-F238E27FC236}">
                  <a16:creationId xmlns:a16="http://schemas.microsoft.com/office/drawing/2014/main" id="{598777E6-6919-4E36-8DB9-97EF7E7139C0}"/>
                </a:ext>
              </a:extLst>
            </p:cNvPr>
            <p:cNvSpPr/>
            <p:nvPr/>
          </p:nvSpPr>
          <p:spPr>
            <a:xfrm>
              <a:off x="7196657" y="3682515"/>
              <a:ext cx="819297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id="{154AC20C-468C-468C-B2A9-3C92A77E3FB3}"/>
                </a:ext>
              </a:extLst>
            </p:cNvPr>
            <p:cNvSpPr/>
            <p:nvPr/>
          </p:nvSpPr>
          <p:spPr>
            <a:xfrm>
              <a:off x="7196657" y="4460115"/>
              <a:ext cx="81929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0B5227CF-FAAA-4367-A003-B04FEEDC72DC}"/>
              </a:ext>
            </a:extLst>
          </p:cNvPr>
          <p:cNvSpPr txBox="1"/>
          <p:nvPr/>
        </p:nvSpPr>
        <p:spPr>
          <a:xfrm>
            <a:off x="5067656" y="5667185"/>
            <a:ext cx="285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2400" dirty="0">
                <a:solidFill>
                  <a:srgbClr val="FF0000"/>
                </a:solidFill>
              </a:rPr>
              <a:t>5 valentie-elektronen</a:t>
            </a:r>
          </a:p>
        </p:txBody>
      </p:sp>
    </p:spTree>
    <p:extLst>
      <p:ext uri="{BB962C8B-B14F-4D97-AF65-F5344CB8AC3E}">
        <p14:creationId xmlns:p14="http://schemas.microsoft.com/office/powerpoint/2010/main" val="41562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09DC3DD-C829-4356-B3DE-10BA8DA65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01" t="13426" r="6634" b="22735"/>
          <a:stretch/>
        </p:blipFill>
        <p:spPr>
          <a:xfrm>
            <a:off x="282010" y="512748"/>
            <a:ext cx="8616025" cy="4384568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9A537660-3A8C-4F60-B8F6-1F1B35949FC1}"/>
              </a:ext>
            </a:extLst>
          </p:cNvPr>
          <p:cNvGrpSpPr/>
          <p:nvPr/>
        </p:nvGrpSpPr>
        <p:grpSpPr>
          <a:xfrm>
            <a:off x="4811258" y="2934000"/>
            <a:ext cx="819298" cy="1951835"/>
            <a:chOff x="7196657" y="2908515"/>
            <a:chExt cx="819298" cy="1951835"/>
          </a:xfrm>
        </p:grpSpPr>
        <p:sp>
          <p:nvSpPr>
            <p:cNvPr id="8" name="Rechthoek: afgeronde hoeken 7">
              <a:extLst>
                <a:ext uri="{FF2B5EF4-FFF2-40B4-BE49-F238E27FC236}">
                  <a16:creationId xmlns:a16="http://schemas.microsoft.com/office/drawing/2014/main" id="{45A96694-B0E6-415C-82D3-028E43491E10}"/>
                </a:ext>
              </a:extLst>
            </p:cNvPr>
            <p:cNvSpPr/>
            <p:nvPr/>
          </p:nvSpPr>
          <p:spPr>
            <a:xfrm>
              <a:off x="7196658" y="2908515"/>
              <a:ext cx="819297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: afgeronde hoeken 8">
              <a:extLst>
                <a:ext uri="{FF2B5EF4-FFF2-40B4-BE49-F238E27FC236}">
                  <a16:creationId xmlns:a16="http://schemas.microsoft.com/office/drawing/2014/main" id="{598777E6-6919-4E36-8DB9-97EF7E7139C0}"/>
                </a:ext>
              </a:extLst>
            </p:cNvPr>
            <p:cNvSpPr/>
            <p:nvPr/>
          </p:nvSpPr>
          <p:spPr>
            <a:xfrm>
              <a:off x="7196657" y="3682515"/>
              <a:ext cx="819297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id="{154AC20C-468C-468C-B2A9-3C92A77E3FB3}"/>
                </a:ext>
              </a:extLst>
            </p:cNvPr>
            <p:cNvSpPr/>
            <p:nvPr/>
          </p:nvSpPr>
          <p:spPr>
            <a:xfrm>
              <a:off x="7196657" y="4460115"/>
              <a:ext cx="81929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0B5227CF-FAAA-4367-A003-B04FEEDC72DC}"/>
              </a:ext>
            </a:extLst>
          </p:cNvPr>
          <p:cNvSpPr txBox="1"/>
          <p:nvPr/>
        </p:nvSpPr>
        <p:spPr>
          <a:xfrm>
            <a:off x="5067656" y="5667185"/>
            <a:ext cx="285751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2400" dirty="0"/>
              <a:t>5 valentie-elektronen</a:t>
            </a:r>
          </a:p>
          <a:p>
            <a:r>
              <a:rPr lang="nl-NL" sz="2400" dirty="0">
                <a:solidFill>
                  <a:srgbClr val="FF0000"/>
                </a:solidFill>
              </a:rPr>
              <a:t>ionlading dus 3-</a:t>
            </a:r>
          </a:p>
        </p:txBody>
      </p:sp>
    </p:spTree>
    <p:extLst>
      <p:ext uri="{BB962C8B-B14F-4D97-AF65-F5344CB8AC3E}">
        <p14:creationId xmlns:p14="http://schemas.microsoft.com/office/powerpoint/2010/main" val="17763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109400" y="0"/>
            <a:ext cx="2550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Li</a:t>
            </a:r>
          </a:p>
          <a:p>
            <a:r>
              <a:rPr lang="nl-NL" sz="2000" dirty="0"/>
              <a:t>atoomnummer 3</a:t>
            </a:r>
          </a:p>
          <a:p>
            <a:endParaRPr lang="nl-NL" sz="2000" dirty="0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99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8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8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09DC3DD-C829-4356-B3DE-10BA8DA65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01" t="13426" r="6634" b="22735"/>
          <a:stretch/>
        </p:blipFill>
        <p:spPr>
          <a:xfrm>
            <a:off x="282010" y="512748"/>
            <a:ext cx="8616025" cy="4384568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FC6ECD55-C5E1-445B-A72B-D79C278EB621}"/>
              </a:ext>
            </a:extLst>
          </p:cNvPr>
          <p:cNvGrpSpPr/>
          <p:nvPr/>
        </p:nvGrpSpPr>
        <p:grpSpPr>
          <a:xfrm>
            <a:off x="3238832" y="2934510"/>
            <a:ext cx="819298" cy="1951325"/>
            <a:chOff x="7196657" y="2909025"/>
            <a:chExt cx="819298" cy="1951325"/>
          </a:xfrm>
        </p:grpSpPr>
        <p:sp>
          <p:nvSpPr>
            <p:cNvPr id="8" name="Rechthoek: afgeronde hoeken 7">
              <a:extLst>
                <a:ext uri="{FF2B5EF4-FFF2-40B4-BE49-F238E27FC236}">
                  <a16:creationId xmlns:a16="http://schemas.microsoft.com/office/drawing/2014/main" id="{501BE03A-C54A-4049-BDA6-2D4A99A0C2E9}"/>
                </a:ext>
              </a:extLst>
            </p:cNvPr>
            <p:cNvSpPr/>
            <p:nvPr/>
          </p:nvSpPr>
          <p:spPr>
            <a:xfrm>
              <a:off x="7196658" y="2909025"/>
              <a:ext cx="819297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: afgeronde hoeken 8">
              <a:extLst>
                <a:ext uri="{FF2B5EF4-FFF2-40B4-BE49-F238E27FC236}">
                  <a16:creationId xmlns:a16="http://schemas.microsoft.com/office/drawing/2014/main" id="{34EFFE7C-BC31-402A-90C5-5F1CE2EA8564}"/>
                </a:ext>
              </a:extLst>
            </p:cNvPr>
            <p:cNvSpPr/>
            <p:nvPr/>
          </p:nvSpPr>
          <p:spPr>
            <a:xfrm>
              <a:off x="7196657" y="3682515"/>
              <a:ext cx="81929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id="{E7BE200D-8635-45DA-BD5E-E1B0B348C69F}"/>
                </a:ext>
              </a:extLst>
            </p:cNvPr>
            <p:cNvSpPr/>
            <p:nvPr/>
          </p:nvSpPr>
          <p:spPr>
            <a:xfrm>
              <a:off x="7196657" y="4460115"/>
              <a:ext cx="81929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29162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09DC3DD-C829-4356-B3DE-10BA8DA65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01" t="13426" r="6634" b="22735"/>
          <a:stretch/>
        </p:blipFill>
        <p:spPr>
          <a:xfrm>
            <a:off x="282010" y="512748"/>
            <a:ext cx="8616025" cy="4384568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13C01726-7882-4248-B180-5E611E5B002F}"/>
              </a:ext>
            </a:extLst>
          </p:cNvPr>
          <p:cNvGrpSpPr/>
          <p:nvPr/>
        </p:nvGrpSpPr>
        <p:grpSpPr>
          <a:xfrm>
            <a:off x="3238832" y="2934510"/>
            <a:ext cx="819298" cy="1951325"/>
            <a:chOff x="7196657" y="2909025"/>
            <a:chExt cx="819298" cy="1951325"/>
          </a:xfrm>
        </p:grpSpPr>
        <p:sp>
          <p:nvSpPr>
            <p:cNvPr id="8" name="Rechthoek: afgeronde hoeken 7">
              <a:extLst>
                <a:ext uri="{FF2B5EF4-FFF2-40B4-BE49-F238E27FC236}">
                  <a16:creationId xmlns:a16="http://schemas.microsoft.com/office/drawing/2014/main" id="{81BF88BF-6A70-45E5-A122-7F8D9A46127E}"/>
                </a:ext>
              </a:extLst>
            </p:cNvPr>
            <p:cNvSpPr/>
            <p:nvPr/>
          </p:nvSpPr>
          <p:spPr>
            <a:xfrm>
              <a:off x="7196658" y="2909025"/>
              <a:ext cx="819297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: afgeronde hoeken 8">
              <a:extLst>
                <a:ext uri="{FF2B5EF4-FFF2-40B4-BE49-F238E27FC236}">
                  <a16:creationId xmlns:a16="http://schemas.microsoft.com/office/drawing/2014/main" id="{2B7F7957-A8C4-40E6-8006-AFA17CBBE6BD}"/>
                </a:ext>
              </a:extLst>
            </p:cNvPr>
            <p:cNvSpPr/>
            <p:nvPr/>
          </p:nvSpPr>
          <p:spPr>
            <a:xfrm>
              <a:off x="7196657" y="3682515"/>
              <a:ext cx="81929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id="{A87E2288-9EE5-420E-82E5-9AFD3FB0E580}"/>
                </a:ext>
              </a:extLst>
            </p:cNvPr>
            <p:cNvSpPr/>
            <p:nvPr/>
          </p:nvSpPr>
          <p:spPr>
            <a:xfrm>
              <a:off x="7196657" y="4460115"/>
              <a:ext cx="81929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13EC1C6A-48D4-457B-B455-806CB530E923}"/>
              </a:ext>
            </a:extLst>
          </p:cNvPr>
          <p:cNvSpPr txBox="1"/>
          <p:nvPr/>
        </p:nvSpPr>
        <p:spPr>
          <a:xfrm>
            <a:off x="5067656" y="5667185"/>
            <a:ext cx="285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2400" dirty="0">
                <a:solidFill>
                  <a:srgbClr val="FF0000"/>
                </a:solidFill>
              </a:rPr>
              <a:t>3 valentie-elektronen</a:t>
            </a:r>
          </a:p>
        </p:txBody>
      </p:sp>
    </p:spTree>
    <p:extLst>
      <p:ext uri="{BB962C8B-B14F-4D97-AF65-F5344CB8AC3E}">
        <p14:creationId xmlns:p14="http://schemas.microsoft.com/office/powerpoint/2010/main" val="375290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09DC3DD-C829-4356-B3DE-10BA8DA65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01" t="13426" r="6634" b="22735"/>
          <a:stretch/>
        </p:blipFill>
        <p:spPr>
          <a:xfrm>
            <a:off x="282010" y="512748"/>
            <a:ext cx="8616025" cy="4384568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13C01726-7882-4248-B180-5E611E5B002F}"/>
              </a:ext>
            </a:extLst>
          </p:cNvPr>
          <p:cNvGrpSpPr/>
          <p:nvPr/>
        </p:nvGrpSpPr>
        <p:grpSpPr>
          <a:xfrm>
            <a:off x="3238832" y="2934510"/>
            <a:ext cx="819298" cy="1951325"/>
            <a:chOff x="7196657" y="2909025"/>
            <a:chExt cx="819298" cy="1951325"/>
          </a:xfrm>
        </p:grpSpPr>
        <p:sp>
          <p:nvSpPr>
            <p:cNvPr id="8" name="Rechthoek: afgeronde hoeken 7">
              <a:extLst>
                <a:ext uri="{FF2B5EF4-FFF2-40B4-BE49-F238E27FC236}">
                  <a16:creationId xmlns:a16="http://schemas.microsoft.com/office/drawing/2014/main" id="{81BF88BF-6A70-45E5-A122-7F8D9A46127E}"/>
                </a:ext>
              </a:extLst>
            </p:cNvPr>
            <p:cNvSpPr/>
            <p:nvPr/>
          </p:nvSpPr>
          <p:spPr>
            <a:xfrm>
              <a:off x="7196658" y="2909025"/>
              <a:ext cx="819297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: afgeronde hoeken 8">
              <a:extLst>
                <a:ext uri="{FF2B5EF4-FFF2-40B4-BE49-F238E27FC236}">
                  <a16:creationId xmlns:a16="http://schemas.microsoft.com/office/drawing/2014/main" id="{2B7F7957-A8C4-40E6-8006-AFA17CBBE6BD}"/>
                </a:ext>
              </a:extLst>
            </p:cNvPr>
            <p:cNvSpPr/>
            <p:nvPr/>
          </p:nvSpPr>
          <p:spPr>
            <a:xfrm>
              <a:off x="7196657" y="3682515"/>
              <a:ext cx="81929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id="{A87E2288-9EE5-420E-82E5-9AFD3FB0E580}"/>
                </a:ext>
              </a:extLst>
            </p:cNvPr>
            <p:cNvSpPr/>
            <p:nvPr/>
          </p:nvSpPr>
          <p:spPr>
            <a:xfrm>
              <a:off x="7196657" y="4460115"/>
              <a:ext cx="819298" cy="400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13EC1C6A-48D4-457B-B455-806CB530E923}"/>
              </a:ext>
            </a:extLst>
          </p:cNvPr>
          <p:cNvSpPr txBox="1"/>
          <p:nvPr/>
        </p:nvSpPr>
        <p:spPr>
          <a:xfrm>
            <a:off x="5067656" y="5667185"/>
            <a:ext cx="285751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2400" dirty="0"/>
              <a:t>3 valentie-elektronen</a:t>
            </a:r>
          </a:p>
          <a:p>
            <a:r>
              <a:rPr lang="nl-NL" sz="2400" dirty="0">
                <a:solidFill>
                  <a:srgbClr val="FF0000"/>
                </a:solidFill>
              </a:rPr>
              <a:t>ionlading dus 3+</a:t>
            </a:r>
          </a:p>
        </p:txBody>
      </p:sp>
    </p:spTree>
    <p:extLst>
      <p:ext uri="{BB962C8B-B14F-4D97-AF65-F5344CB8AC3E}">
        <p14:creationId xmlns:p14="http://schemas.microsoft.com/office/powerpoint/2010/main" val="311119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2680EBD-5908-4651-A2A8-56A82A201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0" t="6290" r="826" b="12172"/>
          <a:stretch/>
        </p:blipFill>
        <p:spPr>
          <a:xfrm>
            <a:off x="64966" y="1076771"/>
            <a:ext cx="9014067" cy="43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3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2680EBD-5908-4651-A2A8-56A82A201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0" t="6290" r="826" b="12172"/>
          <a:stretch/>
        </p:blipFill>
        <p:spPr>
          <a:xfrm>
            <a:off x="64966" y="1076771"/>
            <a:ext cx="9014067" cy="434126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91780A3-E2FE-4851-8E1B-A8EB7697C74C}"/>
              </a:ext>
            </a:extLst>
          </p:cNvPr>
          <p:cNvSpPr txBox="1"/>
          <p:nvPr/>
        </p:nvSpPr>
        <p:spPr>
          <a:xfrm>
            <a:off x="931985" y="707439"/>
            <a:ext cx="873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1+    2+                                                </a:t>
            </a:r>
            <a:r>
              <a:rPr lang="nl-NL" b="1" dirty="0" err="1">
                <a:solidFill>
                  <a:srgbClr val="FF0000"/>
                </a:solidFill>
              </a:rPr>
              <a:t>ionladingen</a:t>
            </a:r>
            <a:r>
              <a:rPr lang="nl-NL" b="1" dirty="0">
                <a:solidFill>
                  <a:srgbClr val="FF0000"/>
                </a:solidFill>
              </a:rPr>
              <a:t>                          3+            3-    2-    1-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5528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2680EBD-5908-4651-A2A8-56A82A201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0" t="6290" r="826" b="12172"/>
          <a:stretch/>
        </p:blipFill>
        <p:spPr>
          <a:xfrm>
            <a:off x="64966" y="1076771"/>
            <a:ext cx="9014067" cy="434126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E73A48D-7F8A-4F25-9303-D7F9EEB2BBB9}"/>
              </a:ext>
            </a:extLst>
          </p:cNvPr>
          <p:cNvSpPr txBox="1"/>
          <p:nvPr/>
        </p:nvSpPr>
        <p:spPr>
          <a:xfrm>
            <a:off x="2610329" y="3350115"/>
            <a:ext cx="169572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Metalen</a:t>
            </a:r>
          </a:p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Positieve ionen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D6B283B-19EB-4AF5-81CA-FCBFA79605D5}"/>
              </a:ext>
            </a:extLst>
          </p:cNvPr>
          <p:cNvSpPr/>
          <p:nvPr/>
        </p:nvSpPr>
        <p:spPr>
          <a:xfrm>
            <a:off x="6944102" y="2220812"/>
            <a:ext cx="2211118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Niet-metalen</a:t>
            </a:r>
          </a:p>
          <a:p>
            <a:r>
              <a:rPr lang="nl-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nl-NL" sz="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Negatieve ionen</a:t>
            </a:r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91780A3-E2FE-4851-8E1B-A8EB7697C74C}"/>
              </a:ext>
            </a:extLst>
          </p:cNvPr>
          <p:cNvSpPr txBox="1"/>
          <p:nvPr/>
        </p:nvSpPr>
        <p:spPr>
          <a:xfrm>
            <a:off x="931985" y="707439"/>
            <a:ext cx="873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1+    2+                                                </a:t>
            </a:r>
            <a:r>
              <a:rPr lang="nl-NL" b="1" dirty="0" err="1">
                <a:solidFill>
                  <a:srgbClr val="FF0000"/>
                </a:solidFill>
              </a:rPr>
              <a:t>ionladingen</a:t>
            </a:r>
            <a:r>
              <a:rPr lang="nl-NL" b="1" dirty="0">
                <a:solidFill>
                  <a:srgbClr val="FF0000"/>
                </a:solidFill>
              </a:rPr>
              <a:t>                          3+            3-    2-    1-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5837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9FFE0572-8D8D-42DF-AAAF-C1EC8901EF70}"/>
              </a:ext>
            </a:extLst>
          </p:cNvPr>
          <p:cNvGrpSpPr/>
          <p:nvPr/>
        </p:nvGrpSpPr>
        <p:grpSpPr>
          <a:xfrm>
            <a:off x="441437" y="1194562"/>
            <a:ext cx="8458332" cy="3398510"/>
            <a:chOff x="457068" y="1729745"/>
            <a:chExt cx="8458332" cy="339851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FDD180F8-A6B6-489F-8855-E70B41E31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b="1109"/>
            <a:stretch/>
          </p:blipFill>
          <p:spPr>
            <a:xfrm>
              <a:off x="457068" y="1729745"/>
              <a:ext cx="3368040" cy="3398510"/>
            </a:xfrm>
            <a:prstGeom prst="rect">
              <a:avLst/>
            </a:prstGeom>
          </p:spPr>
        </p:pic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60CC796D-E721-4AE0-A1CD-CDF24E75D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50" b="890"/>
            <a:stretch/>
          </p:blipFill>
          <p:spPr>
            <a:xfrm>
              <a:off x="5547360" y="1729745"/>
              <a:ext cx="3368040" cy="3398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824471"/>
      </p:ext>
    </p:extLst>
  </p:cSld>
  <p:clrMapOvr>
    <a:masterClrMapping/>
  </p:clrMapOvr>
  <p:transition spd="slow"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9FFE0572-8D8D-42DF-AAAF-C1EC8901EF70}"/>
              </a:ext>
            </a:extLst>
          </p:cNvPr>
          <p:cNvGrpSpPr/>
          <p:nvPr/>
        </p:nvGrpSpPr>
        <p:grpSpPr>
          <a:xfrm>
            <a:off x="441437" y="1194562"/>
            <a:ext cx="8458332" cy="3398510"/>
            <a:chOff x="457068" y="1729745"/>
            <a:chExt cx="8458332" cy="339851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FDD180F8-A6B6-489F-8855-E70B41E31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b="1109"/>
            <a:stretch/>
          </p:blipFill>
          <p:spPr>
            <a:xfrm>
              <a:off x="457068" y="1729745"/>
              <a:ext cx="3368040" cy="3398510"/>
            </a:xfrm>
            <a:prstGeom prst="rect">
              <a:avLst/>
            </a:prstGeom>
          </p:spPr>
        </p:pic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60CC796D-E721-4AE0-A1CD-CDF24E75D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50" b="890"/>
            <a:stretch/>
          </p:blipFill>
          <p:spPr>
            <a:xfrm>
              <a:off x="5547360" y="1729745"/>
              <a:ext cx="3368040" cy="3398510"/>
            </a:xfrm>
            <a:prstGeom prst="rect">
              <a:avLst/>
            </a:prstGeom>
          </p:spPr>
        </p:pic>
      </p:grpSp>
      <p:sp>
        <p:nvSpPr>
          <p:cNvPr id="4" name="Ovaal 3">
            <a:extLst>
              <a:ext uri="{FF2B5EF4-FFF2-40B4-BE49-F238E27FC236}">
                <a16:creationId xmlns:a16="http://schemas.microsoft.com/office/drawing/2014/main" id="{AF133CF4-216E-476B-A423-2463F891809A}"/>
              </a:ext>
            </a:extLst>
          </p:cNvPr>
          <p:cNvSpPr/>
          <p:nvPr/>
        </p:nvSpPr>
        <p:spPr>
          <a:xfrm>
            <a:off x="520971" y="3409200"/>
            <a:ext cx="50400" cy="50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95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5B87787B-F32F-D5F7-7551-8857C4D2AF3B}"/>
              </a:ext>
            </a:extLst>
          </p:cNvPr>
          <p:cNvGrpSpPr/>
          <p:nvPr/>
        </p:nvGrpSpPr>
        <p:grpSpPr>
          <a:xfrm>
            <a:off x="441437" y="1194562"/>
            <a:ext cx="8458332" cy="3398510"/>
            <a:chOff x="441437" y="1194562"/>
            <a:chExt cx="8458332" cy="3398510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9FFE0572-8D8D-42DF-AAAF-C1EC8901EF70}"/>
                </a:ext>
              </a:extLst>
            </p:cNvPr>
            <p:cNvGrpSpPr/>
            <p:nvPr/>
          </p:nvGrpSpPr>
          <p:grpSpPr>
            <a:xfrm>
              <a:off x="441437" y="1194562"/>
              <a:ext cx="8458332" cy="3398510"/>
              <a:chOff x="457068" y="1729745"/>
              <a:chExt cx="8458332" cy="3398510"/>
            </a:xfrm>
          </p:grpSpPr>
          <p:pic>
            <p:nvPicPr>
              <p:cNvPr id="2" name="Afbeelding 1">
                <a:extLst>
                  <a:ext uri="{FF2B5EF4-FFF2-40B4-BE49-F238E27FC236}">
                    <a16:creationId xmlns:a16="http://schemas.microsoft.com/office/drawing/2014/main" id="{FDD180F8-A6B6-489F-8855-E70B41E31E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-1" b="1109"/>
              <a:stretch/>
            </p:blipFill>
            <p:spPr>
              <a:xfrm>
                <a:off x="457068" y="1729745"/>
                <a:ext cx="3368040" cy="3398510"/>
              </a:xfrm>
              <a:prstGeom prst="rect">
                <a:avLst/>
              </a:prstGeom>
            </p:spPr>
          </p:pic>
          <p:pic>
            <p:nvPicPr>
              <p:cNvPr id="3" name="Afbeelding 2">
                <a:extLst>
                  <a:ext uri="{FF2B5EF4-FFF2-40B4-BE49-F238E27FC236}">
                    <a16:creationId xmlns:a16="http://schemas.microsoft.com/office/drawing/2014/main" id="{60CC796D-E721-4AE0-A1CD-CDF24E75DD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450" b="890"/>
              <a:stretch/>
            </p:blipFill>
            <p:spPr>
              <a:xfrm>
                <a:off x="5547360" y="1729745"/>
                <a:ext cx="3368040" cy="3398510"/>
              </a:xfrm>
              <a:prstGeom prst="rect">
                <a:avLst/>
              </a:prstGeom>
            </p:spPr>
          </p:pic>
        </p:grpSp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AF133CF4-216E-476B-A423-2463F891809A}"/>
                </a:ext>
              </a:extLst>
            </p:cNvPr>
            <p:cNvSpPr/>
            <p:nvPr/>
          </p:nvSpPr>
          <p:spPr>
            <a:xfrm>
              <a:off x="520971" y="3409200"/>
              <a:ext cx="50400" cy="50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ABB317FB-0ACB-480F-9D86-98C86B1E19C1}"/>
              </a:ext>
            </a:extLst>
          </p:cNvPr>
          <p:cNvSpPr txBox="1"/>
          <p:nvPr/>
        </p:nvSpPr>
        <p:spPr>
          <a:xfrm>
            <a:off x="993264" y="671342"/>
            <a:ext cx="7443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natrium-</a:t>
            </a:r>
            <a:r>
              <a:rPr lang="nl-NL" sz="2800" i="1" dirty="0"/>
              <a:t>atoom</a:t>
            </a:r>
            <a:r>
              <a:rPr lang="nl-NL" sz="2800" dirty="0"/>
              <a:t>                                       natrium-</a:t>
            </a:r>
            <a:r>
              <a:rPr lang="nl-NL" sz="2800" i="1" dirty="0"/>
              <a:t>ion</a:t>
            </a:r>
          </a:p>
        </p:txBody>
      </p:sp>
    </p:spTree>
    <p:extLst>
      <p:ext uri="{BB962C8B-B14F-4D97-AF65-F5344CB8AC3E}">
        <p14:creationId xmlns:p14="http://schemas.microsoft.com/office/powerpoint/2010/main" val="290960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F6166C9-CB67-4571-BFD1-0EB814FB237D}"/>
              </a:ext>
            </a:extLst>
          </p:cNvPr>
          <p:cNvSpPr txBox="1"/>
          <p:nvPr/>
        </p:nvSpPr>
        <p:spPr>
          <a:xfrm>
            <a:off x="1238712" y="640080"/>
            <a:ext cx="72357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Het metaal natrium bestaat uit natrium-</a:t>
            </a:r>
            <a:r>
              <a:rPr lang="nl-NL" sz="2800" i="1" dirty="0"/>
              <a:t>atomen.</a:t>
            </a:r>
          </a:p>
          <a:p>
            <a:endParaRPr lang="nl-NL" sz="2800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08FAC5-5093-47A6-AFF9-E077CFDDE6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55" b="42449"/>
          <a:stretch/>
        </p:blipFill>
        <p:spPr>
          <a:xfrm>
            <a:off x="-80920" y="2835358"/>
            <a:ext cx="3641416" cy="36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109400" y="0"/>
            <a:ext cx="446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Li</a:t>
            </a:r>
            <a:r>
              <a:rPr lang="nl-NL" sz="6000" baseline="30000" dirty="0">
                <a:solidFill>
                  <a:srgbClr val="FF0000"/>
                </a:solidFill>
              </a:rPr>
              <a:t>+</a:t>
            </a:r>
            <a:endParaRPr lang="nl-NL" sz="2400" dirty="0">
              <a:solidFill>
                <a:srgbClr val="FF0000"/>
              </a:solidFill>
            </a:endParaRPr>
          </a:p>
          <a:p>
            <a:r>
              <a:rPr lang="nl-NL" sz="2000" dirty="0"/>
              <a:t>atoomnummer 3</a:t>
            </a:r>
          </a:p>
          <a:p>
            <a:endParaRPr lang="nl-NL" sz="2000" dirty="0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74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F6166C9-CB67-4571-BFD1-0EB814FB237D}"/>
              </a:ext>
            </a:extLst>
          </p:cNvPr>
          <p:cNvSpPr txBox="1"/>
          <p:nvPr/>
        </p:nvSpPr>
        <p:spPr>
          <a:xfrm>
            <a:off x="1238712" y="640080"/>
            <a:ext cx="72357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Het metaal natrium bestaat uit natrium-</a:t>
            </a:r>
            <a:r>
              <a:rPr lang="nl-NL" sz="2800" i="1" dirty="0"/>
              <a:t>atomen.</a:t>
            </a:r>
          </a:p>
          <a:p>
            <a:endParaRPr lang="nl-NL" sz="2800" i="1" dirty="0"/>
          </a:p>
          <a:p>
            <a:r>
              <a:rPr lang="nl-NL" sz="2800" dirty="0"/>
              <a:t>Keukenzout bestaat o.a. uit natrium-</a:t>
            </a:r>
            <a:r>
              <a:rPr lang="nl-NL" sz="2800" i="1" dirty="0"/>
              <a:t>ionen</a:t>
            </a:r>
            <a:r>
              <a:rPr lang="nl-NL" sz="2800" dirty="0"/>
              <a:t>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08FAC5-5093-47A6-AFF9-E077CFDDE6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55" b="42449"/>
          <a:stretch/>
        </p:blipFill>
        <p:spPr>
          <a:xfrm>
            <a:off x="-80920" y="2835358"/>
            <a:ext cx="3641416" cy="36544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9857C4F-0A90-4399-B309-D5C1B6933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506" y="2609008"/>
            <a:ext cx="3338638" cy="333863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066C090-F64D-59C3-EFD2-5528F9172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76" y="2466543"/>
            <a:ext cx="3039692" cy="362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6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008FAC5-5093-47A6-AFF9-E077CFDDE6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55" b="42449"/>
          <a:stretch/>
        </p:blipFill>
        <p:spPr>
          <a:xfrm>
            <a:off x="-80920" y="2835358"/>
            <a:ext cx="3641416" cy="36544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9857C4F-0A90-4399-B309-D5C1B6933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506" y="2609008"/>
            <a:ext cx="3338638" cy="3338638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5B3660E6-0A0B-81B4-11AF-890240245D76}"/>
              </a:ext>
            </a:extLst>
          </p:cNvPr>
          <p:cNvGrpSpPr/>
          <p:nvPr/>
        </p:nvGrpSpPr>
        <p:grpSpPr>
          <a:xfrm>
            <a:off x="463812" y="-377162"/>
            <a:ext cx="8458332" cy="3398510"/>
            <a:chOff x="441437" y="1194562"/>
            <a:chExt cx="8458332" cy="3398510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B6763F82-5D17-7DC3-6919-753E94FF4B2A}"/>
                </a:ext>
              </a:extLst>
            </p:cNvPr>
            <p:cNvGrpSpPr/>
            <p:nvPr/>
          </p:nvGrpSpPr>
          <p:grpSpPr>
            <a:xfrm>
              <a:off x="441437" y="1194562"/>
              <a:ext cx="8458332" cy="3398510"/>
              <a:chOff x="457068" y="1729745"/>
              <a:chExt cx="8458332" cy="3398510"/>
            </a:xfrm>
          </p:grpSpPr>
          <p:pic>
            <p:nvPicPr>
              <p:cNvPr id="14" name="Afbeelding 13">
                <a:extLst>
                  <a:ext uri="{FF2B5EF4-FFF2-40B4-BE49-F238E27FC236}">
                    <a16:creationId xmlns:a16="http://schemas.microsoft.com/office/drawing/2014/main" id="{C144D208-33E7-D78D-CBB7-4084A844A8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-1" b="1109"/>
              <a:stretch/>
            </p:blipFill>
            <p:spPr>
              <a:xfrm>
                <a:off x="457068" y="1729745"/>
                <a:ext cx="3368040" cy="3398510"/>
              </a:xfrm>
              <a:prstGeom prst="rect">
                <a:avLst/>
              </a:prstGeom>
            </p:spPr>
          </p:pic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FE2F9D4F-AA39-FF8D-314A-333C7FD2BA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450" b="890"/>
              <a:stretch/>
            </p:blipFill>
            <p:spPr>
              <a:xfrm>
                <a:off x="5547360" y="1729745"/>
                <a:ext cx="3368040" cy="3398510"/>
              </a:xfrm>
              <a:prstGeom prst="rect">
                <a:avLst/>
              </a:prstGeom>
            </p:spPr>
          </p:pic>
        </p:grp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FEC53D23-AEFC-41DA-2F23-337AA4F3B4BB}"/>
                </a:ext>
              </a:extLst>
            </p:cNvPr>
            <p:cNvSpPr/>
            <p:nvPr/>
          </p:nvSpPr>
          <p:spPr>
            <a:xfrm>
              <a:off x="520971" y="3409200"/>
              <a:ext cx="50400" cy="50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DCD38583-B936-6316-563B-E38610F34F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76" y="2466543"/>
            <a:ext cx="3039692" cy="362356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C677FEE-1BC2-AF65-B6AF-1273AC005359}"/>
              </a:ext>
            </a:extLst>
          </p:cNvPr>
          <p:cNvSpPr txBox="1"/>
          <p:nvPr/>
        </p:nvSpPr>
        <p:spPr>
          <a:xfrm>
            <a:off x="2266026" y="3163813"/>
            <a:ext cx="4611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latin typeface="Arial" panose="020B0604020202020204" pitchFamily="34" charset="0"/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091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008FAC5-5093-47A6-AFF9-E077CFDDE6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55" b="42449"/>
          <a:stretch/>
        </p:blipFill>
        <p:spPr>
          <a:xfrm>
            <a:off x="-80920" y="2835358"/>
            <a:ext cx="3641416" cy="36544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9857C4F-0A90-4399-B309-D5C1B6933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506" y="2609008"/>
            <a:ext cx="3338638" cy="3338638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5B3660E6-0A0B-81B4-11AF-890240245D76}"/>
              </a:ext>
            </a:extLst>
          </p:cNvPr>
          <p:cNvGrpSpPr/>
          <p:nvPr/>
        </p:nvGrpSpPr>
        <p:grpSpPr>
          <a:xfrm>
            <a:off x="463812" y="-377162"/>
            <a:ext cx="8458332" cy="3398510"/>
            <a:chOff x="441437" y="1194562"/>
            <a:chExt cx="8458332" cy="3398510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B6763F82-5D17-7DC3-6919-753E94FF4B2A}"/>
                </a:ext>
              </a:extLst>
            </p:cNvPr>
            <p:cNvGrpSpPr/>
            <p:nvPr/>
          </p:nvGrpSpPr>
          <p:grpSpPr>
            <a:xfrm>
              <a:off x="441437" y="1194562"/>
              <a:ext cx="8458332" cy="3398510"/>
              <a:chOff x="457068" y="1729745"/>
              <a:chExt cx="8458332" cy="3398510"/>
            </a:xfrm>
          </p:grpSpPr>
          <p:pic>
            <p:nvPicPr>
              <p:cNvPr id="14" name="Afbeelding 13">
                <a:extLst>
                  <a:ext uri="{FF2B5EF4-FFF2-40B4-BE49-F238E27FC236}">
                    <a16:creationId xmlns:a16="http://schemas.microsoft.com/office/drawing/2014/main" id="{C144D208-33E7-D78D-CBB7-4084A844A8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-1" b="1109"/>
              <a:stretch/>
            </p:blipFill>
            <p:spPr>
              <a:xfrm>
                <a:off x="457068" y="1729745"/>
                <a:ext cx="3368040" cy="3398510"/>
              </a:xfrm>
              <a:prstGeom prst="rect">
                <a:avLst/>
              </a:prstGeom>
            </p:spPr>
          </p:pic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FE2F9D4F-AA39-FF8D-314A-333C7FD2BA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450" b="890"/>
              <a:stretch/>
            </p:blipFill>
            <p:spPr>
              <a:xfrm>
                <a:off x="5547360" y="1729745"/>
                <a:ext cx="3368040" cy="3398510"/>
              </a:xfrm>
              <a:prstGeom prst="rect">
                <a:avLst/>
              </a:prstGeom>
            </p:spPr>
          </p:pic>
        </p:grp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FEC53D23-AEFC-41DA-2F23-337AA4F3B4BB}"/>
                </a:ext>
              </a:extLst>
            </p:cNvPr>
            <p:cNvSpPr/>
            <p:nvPr/>
          </p:nvSpPr>
          <p:spPr>
            <a:xfrm>
              <a:off x="520971" y="3409200"/>
              <a:ext cx="50400" cy="50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DCD38583-B936-6316-563B-E38610F34F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1"/>
          <a:stretch/>
        </p:blipFill>
        <p:spPr>
          <a:xfrm>
            <a:off x="5369776" y="2691599"/>
            <a:ext cx="3039692" cy="339851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C677FEE-1BC2-AF65-B6AF-1273AC005359}"/>
              </a:ext>
            </a:extLst>
          </p:cNvPr>
          <p:cNvSpPr txBox="1"/>
          <p:nvPr/>
        </p:nvSpPr>
        <p:spPr>
          <a:xfrm>
            <a:off x="2266026" y="3163813"/>
            <a:ext cx="4611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latin typeface="Arial" panose="020B0604020202020204" pitchFamily="34" charset="0"/>
              </a:rPr>
              <a:t> </a:t>
            </a:r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FE8B8AB2-0DD0-0217-F4CF-A4ECDCFE51B2}"/>
              </a:ext>
            </a:extLst>
          </p:cNvPr>
          <p:cNvSpPr/>
          <p:nvPr/>
        </p:nvSpPr>
        <p:spPr>
          <a:xfrm>
            <a:off x="221856" y="1533020"/>
            <a:ext cx="8187612" cy="1231106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</a:rPr>
              <a:t>Gevarenaanduidingen:</a:t>
            </a:r>
          </a:p>
          <a:p>
            <a:endParaRPr lang="nl-NL" sz="800" dirty="0">
              <a:latin typeface="Arial" panose="020B0604020202020204" pitchFamily="34" charset="0"/>
            </a:endParaRPr>
          </a:p>
          <a:p>
            <a:r>
              <a:rPr lang="nl-NL" sz="1600" dirty="0">
                <a:latin typeface="Arial" panose="020B0604020202020204" pitchFamily="34" charset="0"/>
              </a:rPr>
              <a:t>In contact met water komen ontvlambare gassen</a:t>
            </a:r>
          </a:p>
          <a:p>
            <a:r>
              <a:rPr lang="nl-NL" sz="1600" dirty="0">
                <a:latin typeface="Arial" panose="020B0604020202020204" pitchFamily="34" charset="0"/>
              </a:rPr>
              <a:t>vrij die spontaan kunnen ontbranden.                                          </a:t>
            </a:r>
          </a:p>
          <a:p>
            <a:r>
              <a:rPr lang="nl-NL" sz="1600" dirty="0">
                <a:latin typeface="Arial" panose="020B0604020202020204" pitchFamily="34" charset="0"/>
              </a:rPr>
              <a:t>Veroorzaakt ernstige brandwonden en oogletsel</a:t>
            </a:r>
            <a:r>
              <a:rPr lang="nl-NL" dirty="0">
                <a:latin typeface="Arial" panose="020B0604020202020204" pitchFamily="34" charset="0"/>
              </a:rPr>
              <a:t>.                      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78411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008FAC5-5093-47A6-AFF9-E077CFDDE6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55" b="42449"/>
          <a:stretch/>
        </p:blipFill>
        <p:spPr>
          <a:xfrm>
            <a:off x="-80920" y="2835358"/>
            <a:ext cx="3641416" cy="36544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9857C4F-0A90-4399-B309-D5C1B6933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506" y="2609008"/>
            <a:ext cx="3338638" cy="3338638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5B3660E6-0A0B-81B4-11AF-890240245D76}"/>
              </a:ext>
            </a:extLst>
          </p:cNvPr>
          <p:cNvGrpSpPr/>
          <p:nvPr/>
        </p:nvGrpSpPr>
        <p:grpSpPr>
          <a:xfrm>
            <a:off x="463812" y="-377162"/>
            <a:ext cx="8458332" cy="3398510"/>
            <a:chOff x="441437" y="1194562"/>
            <a:chExt cx="8458332" cy="3398510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B6763F82-5D17-7DC3-6919-753E94FF4B2A}"/>
                </a:ext>
              </a:extLst>
            </p:cNvPr>
            <p:cNvGrpSpPr/>
            <p:nvPr/>
          </p:nvGrpSpPr>
          <p:grpSpPr>
            <a:xfrm>
              <a:off x="441437" y="1194562"/>
              <a:ext cx="8458332" cy="3398510"/>
              <a:chOff x="457068" y="1729745"/>
              <a:chExt cx="8458332" cy="3398510"/>
            </a:xfrm>
          </p:grpSpPr>
          <p:pic>
            <p:nvPicPr>
              <p:cNvPr id="14" name="Afbeelding 13">
                <a:extLst>
                  <a:ext uri="{FF2B5EF4-FFF2-40B4-BE49-F238E27FC236}">
                    <a16:creationId xmlns:a16="http://schemas.microsoft.com/office/drawing/2014/main" id="{C144D208-33E7-D78D-CBB7-4084A844A8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-1" b="1109"/>
              <a:stretch/>
            </p:blipFill>
            <p:spPr>
              <a:xfrm>
                <a:off x="457068" y="1729745"/>
                <a:ext cx="3368040" cy="3398510"/>
              </a:xfrm>
              <a:prstGeom prst="rect">
                <a:avLst/>
              </a:prstGeom>
            </p:spPr>
          </p:pic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FE2F9D4F-AA39-FF8D-314A-333C7FD2BA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450" b="890"/>
              <a:stretch/>
            </p:blipFill>
            <p:spPr>
              <a:xfrm>
                <a:off x="5547360" y="1729745"/>
                <a:ext cx="3368040" cy="3398510"/>
              </a:xfrm>
              <a:prstGeom prst="rect">
                <a:avLst/>
              </a:prstGeom>
            </p:spPr>
          </p:pic>
        </p:grp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FEC53D23-AEFC-41DA-2F23-337AA4F3B4BB}"/>
                </a:ext>
              </a:extLst>
            </p:cNvPr>
            <p:cNvSpPr/>
            <p:nvPr/>
          </p:nvSpPr>
          <p:spPr>
            <a:xfrm>
              <a:off x="520971" y="3409200"/>
              <a:ext cx="50400" cy="50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DCD38583-B936-6316-563B-E38610F34F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1"/>
          <a:stretch/>
        </p:blipFill>
        <p:spPr>
          <a:xfrm>
            <a:off x="5369776" y="2691599"/>
            <a:ext cx="3039692" cy="339851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C677FEE-1BC2-AF65-B6AF-1273AC005359}"/>
              </a:ext>
            </a:extLst>
          </p:cNvPr>
          <p:cNvSpPr txBox="1"/>
          <p:nvPr/>
        </p:nvSpPr>
        <p:spPr>
          <a:xfrm>
            <a:off x="2266026" y="3163813"/>
            <a:ext cx="4611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latin typeface="Arial" panose="020B0604020202020204" pitchFamily="34" charset="0"/>
              </a:rPr>
              <a:t> </a:t>
            </a:r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FE8B8AB2-0DD0-0217-F4CF-A4ECDCFE51B2}"/>
              </a:ext>
            </a:extLst>
          </p:cNvPr>
          <p:cNvSpPr/>
          <p:nvPr/>
        </p:nvSpPr>
        <p:spPr>
          <a:xfrm>
            <a:off x="221856" y="1533020"/>
            <a:ext cx="8187612" cy="1231106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</a:rPr>
              <a:t>Gevarenaanduidingen:</a:t>
            </a:r>
          </a:p>
          <a:p>
            <a:endParaRPr lang="nl-NL" sz="800" dirty="0">
              <a:latin typeface="Arial" panose="020B0604020202020204" pitchFamily="34" charset="0"/>
            </a:endParaRPr>
          </a:p>
          <a:p>
            <a:r>
              <a:rPr lang="nl-NL" sz="1600" dirty="0">
                <a:latin typeface="Arial" panose="020B0604020202020204" pitchFamily="34" charset="0"/>
              </a:rPr>
              <a:t>In contact met water komen ontvlambare gassen</a:t>
            </a:r>
          </a:p>
          <a:p>
            <a:r>
              <a:rPr lang="nl-NL" sz="1600" dirty="0">
                <a:latin typeface="Arial" panose="020B0604020202020204" pitchFamily="34" charset="0"/>
              </a:rPr>
              <a:t>vrij die spontaan kunnen ontbranden.                                          Oplosbaar in water</a:t>
            </a:r>
          </a:p>
          <a:p>
            <a:r>
              <a:rPr lang="nl-NL" sz="1600" dirty="0">
                <a:latin typeface="Arial" panose="020B0604020202020204" pitchFamily="34" charset="0"/>
              </a:rPr>
              <a:t>Veroorzaakt ernstige brandwonden en oogletsel</a:t>
            </a:r>
            <a:r>
              <a:rPr lang="nl-NL" dirty="0">
                <a:latin typeface="Arial" panose="020B0604020202020204" pitchFamily="34" charset="0"/>
              </a:rPr>
              <a:t>.                      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6332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008FAC5-5093-47A6-AFF9-E077CFDDE6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55" b="42449"/>
          <a:stretch/>
        </p:blipFill>
        <p:spPr>
          <a:xfrm>
            <a:off x="-80920" y="2835358"/>
            <a:ext cx="3641416" cy="36544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9857C4F-0A90-4399-B309-D5C1B6933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506" y="2609008"/>
            <a:ext cx="3338638" cy="3338638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5B3660E6-0A0B-81B4-11AF-890240245D76}"/>
              </a:ext>
            </a:extLst>
          </p:cNvPr>
          <p:cNvGrpSpPr/>
          <p:nvPr/>
        </p:nvGrpSpPr>
        <p:grpSpPr>
          <a:xfrm>
            <a:off x="463812" y="-350152"/>
            <a:ext cx="8458332" cy="3398510"/>
            <a:chOff x="441437" y="1194562"/>
            <a:chExt cx="8458332" cy="3398510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B6763F82-5D17-7DC3-6919-753E94FF4B2A}"/>
                </a:ext>
              </a:extLst>
            </p:cNvPr>
            <p:cNvGrpSpPr/>
            <p:nvPr/>
          </p:nvGrpSpPr>
          <p:grpSpPr>
            <a:xfrm>
              <a:off x="441437" y="1194562"/>
              <a:ext cx="8458332" cy="3398510"/>
              <a:chOff x="457068" y="1729745"/>
              <a:chExt cx="8458332" cy="3398510"/>
            </a:xfrm>
          </p:grpSpPr>
          <p:pic>
            <p:nvPicPr>
              <p:cNvPr id="14" name="Afbeelding 13">
                <a:extLst>
                  <a:ext uri="{FF2B5EF4-FFF2-40B4-BE49-F238E27FC236}">
                    <a16:creationId xmlns:a16="http://schemas.microsoft.com/office/drawing/2014/main" id="{C144D208-33E7-D78D-CBB7-4084A844A8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-1" b="1109"/>
              <a:stretch/>
            </p:blipFill>
            <p:spPr>
              <a:xfrm>
                <a:off x="457068" y="1729745"/>
                <a:ext cx="3368040" cy="3398510"/>
              </a:xfrm>
              <a:prstGeom prst="rect">
                <a:avLst/>
              </a:prstGeom>
            </p:spPr>
          </p:pic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FE2F9D4F-AA39-FF8D-314A-333C7FD2BA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450" b="890"/>
              <a:stretch/>
            </p:blipFill>
            <p:spPr>
              <a:xfrm>
                <a:off x="5547360" y="1729745"/>
                <a:ext cx="3368040" cy="3398510"/>
              </a:xfrm>
              <a:prstGeom prst="rect">
                <a:avLst/>
              </a:prstGeom>
            </p:spPr>
          </p:pic>
        </p:grp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FEC53D23-AEFC-41DA-2F23-337AA4F3B4BB}"/>
                </a:ext>
              </a:extLst>
            </p:cNvPr>
            <p:cNvSpPr/>
            <p:nvPr/>
          </p:nvSpPr>
          <p:spPr>
            <a:xfrm>
              <a:off x="520971" y="3409200"/>
              <a:ext cx="50400" cy="50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DCD38583-B936-6316-563B-E38610F34F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76" y="2466543"/>
            <a:ext cx="3039692" cy="3623568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EF226EE8-5219-D119-0BD6-6DE5F9A0DF11}"/>
              </a:ext>
            </a:extLst>
          </p:cNvPr>
          <p:cNvGrpSpPr/>
          <p:nvPr/>
        </p:nvGrpSpPr>
        <p:grpSpPr>
          <a:xfrm>
            <a:off x="292656" y="368189"/>
            <a:ext cx="4793917" cy="1975035"/>
            <a:chOff x="-221917" y="2032048"/>
            <a:chExt cx="4793917" cy="1975035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14348730-F71D-9AE6-9D18-F37B0A232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965" y="2032048"/>
              <a:ext cx="1975035" cy="1975035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7A304A2E-2356-91B8-02A9-607C5D9CB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45" y="2055191"/>
              <a:ext cx="1951892" cy="1951892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EF3A49EA-5392-3F19-F26C-96828791D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1917" y="2055191"/>
              <a:ext cx="1951892" cy="1951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121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6424AA1-5165-4019-AC83-B1406A51C8EE}"/>
              </a:ext>
            </a:extLst>
          </p:cNvPr>
          <p:cNvSpPr/>
          <p:nvPr/>
        </p:nvSpPr>
        <p:spPr>
          <a:xfrm>
            <a:off x="664589" y="1748375"/>
            <a:ext cx="8234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https://phet.colorado.edu/sims/html/build-an-atom/latest/build-an-atom_nl.html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9379005"/>
      </p:ext>
    </p:extLst>
  </p:cSld>
  <p:clrMapOvr>
    <a:masterClrMapping/>
  </p:clrMapOvr>
  <p:transition spd="slow"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17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109400" y="0"/>
            <a:ext cx="446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Li</a:t>
            </a:r>
            <a:r>
              <a:rPr lang="nl-NL" sz="6000" baseline="30000" dirty="0"/>
              <a:t>+</a:t>
            </a:r>
            <a:r>
              <a:rPr lang="nl-NL" sz="6000" dirty="0"/>
              <a:t>        </a:t>
            </a:r>
            <a:r>
              <a:rPr lang="nl-NL" sz="2400" dirty="0"/>
              <a:t>lithium-</a:t>
            </a:r>
            <a:r>
              <a:rPr lang="nl-NL" sz="2400" dirty="0">
                <a:solidFill>
                  <a:srgbClr val="FF0000"/>
                </a:solidFill>
              </a:rPr>
              <a:t>ion</a:t>
            </a:r>
          </a:p>
          <a:p>
            <a:r>
              <a:rPr lang="nl-NL" sz="2000" dirty="0"/>
              <a:t>atoomnummer 3</a:t>
            </a:r>
          </a:p>
          <a:p>
            <a:endParaRPr lang="nl-NL" sz="2000" dirty="0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43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109400" y="0"/>
            <a:ext cx="446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Li</a:t>
            </a:r>
            <a:r>
              <a:rPr lang="nl-NL" sz="6000" baseline="30000" dirty="0"/>
              <a:t>+</a:t>
            </a:r>
            <a:r>
              <a:rPr lang="nl-NL" sz="6000" dirty="0"/>
              <a:t>        </a:t>
            </a:r>
            <a:r>
              <a:rPr lang="nl-NL" sz="2400" dirty="0"/>
              <a:t>lithium-ion</a:t>
            </a:r>
          </a:p>
          <a:p>
            <a:r>
              <a:rPr lang="nl-NL" sz="2000" dirty="0"/>
              <a:t>atoomnummer 3</a:t>
            </a:r>
          </a:p>
          <a:p>
            <a:endParaRPr lang="nl-NL" sz="2000" dirty="0"/>
          </a:p>
        </p:txBody>
      </p:sp>
      <p:sp>
        <p:nvSpPr>
          <p:cNvPr id="13" name="Ovaal 12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8BE23F4-67D3-476A-BF37-A6F970686945}"/>
              </a:ext>
            </a:extLst>
          </p:cNvPr>
          <p:cNvSpPr txBox="1"/>
          <p:nvPr/>
        </p:nvSpPr>
        <p:spPr>
          <a:xfrm>
            <a:off x="888592" y="5893250"/>
            <a:ext cx="6792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Zelfde elektronenconfiguratie als het edelgas helium.</a:t>
            </a:r>
          </a:p>
        </p:txBody>
      </p:sp>
    </p:spTree>
    <p:extLst>
      <p:ext uri="{BB962C8B-B14F-4D97-AF65-F5344CB8AC3E}">
        <p14:creationId xmlns:p14="http://schemas.microsoft.com/office/powerpoint/2010/main" val="40345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>
            <a:spLocks noChangeAspect="1"/>
          </p:cNvSpPr>
          <p:nvPr/>
        </p:nvSpPr>
        <p:spPr>
          <a:xfrm>
            <a:off x="3156925" y="873435"/>
            <a:ext cx="5036059" cy="509002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3878379" y="1708034"/>
            <a:ext cx="3587823" cy="34176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>
            <a:spLocks noChangeAspect="1"/>
          </p:cNvSpPr>
          <p:nvPr/>
        </p:nvSpPr>
        <p:spPr>
          <a:xfrm>
            <a:off x="5617760" y="3252129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>
            <a:spLocks noChangeAspect="1"/>
          </p:cNvSpPr>
          <p:nvPr/>
        </p:nvSpPr>
        <p:spPr>
          <a:xfrm>
            <a:off x="5710741" y="3160298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>
            <a:spLocks noChangeAspect="1"/>
          </p:cNvSpPr>
          <p:nvPr/>
        </p:nvSpPr>
        <p:spPr>
          <a:xfrm>
            <a:off x="5886907" y="3221174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>
            <a:spLocks noChangeAspect="1"/>
          </p:cNvSpPr>
          <p:nvPr/>
        </p:nvSpPr>
        <p:spPr>
          <a:xfrm>
            <a:off x="5807912" y="3354041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>
            <a:spLocks noChangeAspect="1"/>
          </p:cNvSpPr>
          <p:nvPr/>
        </p:nvSpPr>
        <p:spPr>
          <a:xfrm>
            <a:off x="5726119" y="325689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>
            <a:spLocks noChangeAspect="1"/>
          </p:cNvSpPr>
          <p:nvPr/>
        </p:nvSpPr>
        <p:spPr>
          <a:xfrm>
            <a:off x="5731639" y="3399064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>
            <a:spLocks noChangeAspect="1"/>
          </p:cNvSpPr>
          <p:nvPr/>
        </p:nvSpPr>
        <p:spPr>
          <a:xfrm>
            <a:off x="5798824" y="3131853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al 29"/>
          <p:cNvSpPr>
            <a:spLocks noChangeAspect="1"/>
          </p:cNvSpPr>
          <p:nvPr/>
        </p:nvSpPr>
        <p:spPr>
          <a:xfrm flipH="1">
            <a:off x="6297136" y="1791058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>
            <a:spLocks noChangeAspect="1"/>
          </p:cNvSpPr>
          <p:nvPr/>
        </p:nvSpPr>
        <p:spPr>
          <a:xfrm flipH="1">
            <a:off x="4201992" y="4379009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>
            <a:spLocks noChangeAspect="1"/>
          </p:cNvSpPr>
          <p:nvPr/>
        </p:nvSpPr>
        <p:spPr>
          <a:xfrm flipH="1">
            <a:off x="3279047" y="2511665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>
            <a:spLocks noChangeAspect="1"/>
          </p:cNvSpPr>
          <p:nvPr/>
        </p:nvSpPr>
        <p:spPr>
          <a:xfrm flipH="1">
            <a:off x="7783504" y="4665293"/>
            <a:ext cx="82786" cy="82786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109400" y="0"/>
            <a:ext cx="2550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Be</a:t>
            </a:r>
          </a:p>
          <a:p>
            <a:r>
              <a:rPr lang="nl-NL" sz="2000" dirty="0"/>
              <a:t>atoomnummer 4</a:t>
            </a:r>
          </a:p>
          <a:p>
            <a:endParaRPr lang="nl-NL" sz="2000" dirty="0"/>
          </a:p>
        </p:txBody>
      </p:sp>
      <p:sp>
        <p:nvSpPr>
          <p:cNvPr id="17" name="Ovaal 16"/>
          <p:cNvSpPr>
            <a:spLocks noChangeAspect="1"/>
          </p:cNvSpPr>
          <p:nvPr/>
        </p:nvSpPr>
        <p:spPr>
          <a:xfrm>
            <a:off x="5830978" y="3310495"/>
            <a:ext cx="142613" cy="142613"/>
          </a:xfrm>
          <a:prstGeom prst="ellips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>
            <a:spLocks noChangeAspect="1"/>
          </p:cNvSpPr>
          <p:nvPr/>
        </p:nvSpPr>
        <p:spPr>
          <a:xfrm>
            <a:off x="5760373" y="3346215"/>
            <a:ext cx="142613" cy="142613"/>
          </a:xfrm>
          <a:prstGeom prst="ellipse">
            <a:avLst/>
          </a:prstGeom>
          <a:solidFill>
            <a:srgbClr val="1845A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CFEE801-4F67-47A2-9B8F-D02F84118B92}"/>
              </a:ext>
            </a:extLst>
          </p:cNvPr>
          <p:cNvSpPr txBox="1"/>
          <p:nvPr/>
        </p:nvSpPr>
        <p:spPr>
          <a:xfrm>
            <a:off x="896815" y="0"/>
            <a:ext cx="598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690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" grpId="0" animBg="1"/>
      <p:bldP spid="40" grpId="0" animBg="1"/>
      <p:bldP spid="21" grpId="0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22011</TotalTime>
  <Words>455</Words>
  <Application>Microsoft Office PowerPoint</Application>
  <PresentationFormat>Diavoorstelling (4:3)</PresentationFormat>
  <Paragraphs>211</Paragraphs>
  <Slides>66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66</vt:i4>
      </vt:variant>
    </vt:vector>
  </HeadingPairs>
  <TitlesOfParts>
    <vt:vector size="7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194</cp:revision>
  <dcterms:created xsi:type="dcterms:W3CDTF">2015-04-11T13:15:39Z</dcterms:created>
  <dcterms:modified xsi:type="dcterms:W3CDTF">2023-02-12T12:52:48Z</dcterms:modified>
</cp:coreProperties>
</file>